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78" r:id="rId7"/>
    <p:sldId id="260" r:id="rId8"/>
    <p:sldId id="261" r:id="rId9"/>
    <p:sldId id="263" r:id="rId10"/>
    <p:sldId id="279" r:id="rId11"/>
    <p:sldId id="264" r:id="rId12"/>
    <p:sldId id="281" r:id="rId13"/>
    <p:sldId id="283" r:id="rId14"/>
    <p:sldId id="271" r:id="rId15"/>
    <p:sldId id="287" r:id="rId16"/>
    <p:sldId id="288" r:id="rId17"/>
    <p:sldId id="274" r:id="rId18"/>
    <p:sldId id="275" r:id="rId19"/>
    <p:sldId id="284" r:id="rId20"/>
    <p:sldId id="289" r:id="rId21"/>
    <p:sldId id="285" r:id="rId22"/>
    <p:sldId id="286" r:id="rId23"/>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8"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orosoft" initial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08"/>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107.xml"/><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a:ln>
            <a:solidFill>
              <a:srgbClr val="000000">
                <a:alpha val="100000"/>
              </a:srgbClr>
            </a:solidFill>
            <a:miter lim="800000"/>
          </a:ln>
        </p:spPr>
      </p:sp>
      <p:sp>
        <p:nvSpPr>
          <p:cNvPr id="27651"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7652"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a:solidFill>
              <a:srgbClr val="000000">
                <a:alpha val="100000"/>
              </a:srgbClr>
            </a:solidFill>
            <a:miter lim="800000"/>
          </a:ln>
        </p:spPr>
      </p:sp>
      <p:sp>
        <p:nvSpPr>
          <p:cNvPr id="35843" name="备注占位符 2"/>
          <p:cNvSpPr>
            <a:spLocks noGrp="1"/>
          </p:cNvSpPr>
          <p:nvPr>
            <p:ph type="body" idx="1"/>
          </p:nvPr>
        </p:nvSpPr>
        <p:spPr>
          <a:noFill/>
          <a:ln>
            <a:noFill/>
          </a:ln>
        </p:spPr>
        <p:txBody>
          <a:bodyPr wrap="square" lIns="91440" tIns="45720" rIns="91440" bIns="45720" anchor="t"/>
          <a:lstStyle/>
          <a:p>
            <a:endParaRPr lang="zh-CN" altLang="en-US" dirty="0"/>
          </a:p>
        </p:txBody>
      </p:sp>
      <p:sp>
        <p:nvSpPr>
          <p:cNvPr id="3584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a:solidFill>
              <a:srgbClr val="000000">
                <a:alpha val="100000"/>
              </a:srgbClr>
            </a:solidFill>
            <a:miter lim="800000"/>
          </a:ln>
        </p:spPr>
      </p:sp>
      <p:sp>
        <p:nvSpPr>
          <p:cNvPr id="35843" name="备注占位符 2"/>
          <p:cNvSpPr>
            <a:spLocks noGrp="1"/>
          </p:cNvSpPr>
          <p:nvPr>
            <p:ph type="body" idx="1"/>
          </p:nvPr>
        </p:nvSpPr>
        <p:spPr>
          <a:noFill/>
          <a:ln>
            <a:noFill/>
          </a:ln>
        </p:spPr>
        <p:txBody>
          <a:bodyPr wrap="square" lIns="91440" tIns="45720" rIns="91440" bIns="45720" anchor="t"/>
          <a:lstStyle/>
          <a:p>
            <a:endParaRPr lang="zh-CN" altLang="en-US" dirty="0"/>
          </a:p>
        </p:txBody>
      </p:sp>
      <p:sp>
        <p:nvSpPr>
          <p:cNvPr id="3584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a:solidFill>
              <a:srgbClr val="000000">
                <a:alpha val="100000"/>
              </a:srgbClr>
            </a:solidFill>
            <a:miter lim="800000"/>
          </a:ln>
        </p:spPr>
      </p:sp>
      <p:sp>
        <p:nvSpPr>
          <p:cNvPr id="35843" name="备注占位符 2"/>
          <p:cNvSpPr>
            <a:spLocks noGrp="1"/>
          </p:cNvSpPr>
          <p:nvPr>
            <p:ph type="body" idx="1"/>
          </p:nvPr>
        </p:nvSpPr>
        <p:spPr>
          <a:noFill/>
          <a:ln>
            <a:noFill/>
          </a:ln>
        </p:spPr>
        <p:txBody>
          <a:bodyPr wrap="square" lIns="91440" tIns="45720" rIns="91440" bIns="45720" anchor="t"/>
          <a:lstStyle/>
          <a:p>
            <a:endParaRPr lang="zh-CN" altLang="en-US" dirty="0"/>
          </a:p>
        </p:txBody>
      </p:sp>
      <p:sp>
        <p:nvSpPr>
          <p:cNvPr id="3584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a:solidFill>
              <a:srgbClr val="000000">
                <a:alpha val="100000"/>
              </a:srgbClr>
            </a:solidFill>
            <a:miter lim="800000"/>
          </a:ln>
        </p:spPr>
      </p:sp>
      <p:sp>
        <p:nvSpPr>
          <p:cNvPr id="35843" name="备注占位符 2"/>
          <p:cNvSpPr>
            <a:spLocks noGrp="1"/>
          </p:cNvSpPr>
          <p:nvPr>
            <p:ph type="body" idx="1"/>
          </p:nvPr>
        </p:nvSpPr>
        <p:spPr>
          <a:noFill/>
          <a:ln>
            <a:noFill/>
          </a:ln>
        </p:spPr>
        <p:txBody>
          <a:bodyPr wrap="square" lIns="91440" tIns="45720" rIns="91440" bIns="45720" anchor="t"/>
          <a:lstStyle/>
          <a:p>
            <a:endParaRPr lang="zh-CN" altLang="en-US" dirty="0"/>
          </a:p>
        </p:txBody>
      </p:sp>
      <p:sp>
        <p:nvSpPr>
          <p:cNvPr id="3584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a:solidFill>
              <a:srgbClr val="000000">
                <a:alpha val="100000"/>
              </a:srgbClr>
            </a:solidFill>
            <a:miter lim="800000"/>
          </a:ln>
        </p:spPr>
      </p:sp>
      <p:sp>
        <p:nvSpPr>
          <p:cNvPr id="35843" name="备注占位符 2"/>
          <p:cNvSpPr>
            <a:spLocks noGrp="1"/>
          </p:cNvSpPr>
          <p:nvPr>
            <p:ph type="body" idx="1"/>
          </p:nvPr>
        </p:nvSpPr>
        <p:spPr>
          <a:noFill/>
          <a:ln>
            <a:noFill/>
          </a:ln>
        </p:spPr>
        <p:txBody>
          <a:bodyPr wrap="square" lIns="91440" tIns="45720" rIns="91440" bIns="45720" anchor="t"/>
          <a:lstStyle/>
          <a:p>
            <a:endParaRPr lang="zh-CN" altLang="en-US" dirty="0"/>
          </a:p>
        </p:txBody>
      </p:sp>
      <p:sp>
        <p:nvSpPr>
          <p:cNvPr id="3584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a:solidFill>
              <a:srgbClr val="000000">
                <a:alpha val="100000"/>
              </a:srgbClr>
            </a:solidFill>
            <a:miter lim="800000"/>
          </a:ln>
        </p:spPr>
      </p:sp>
      <p:sp>
        <p:nvSpPr>
          <p:cNvPr id="35843" name="备注占位符 2"/>
          <p:cNvSpPr>
            <a:spLocks noGrp="1"/>
          </p:cNvSpPr>
          <p:nvPr>
            <p:ph type="body" idx="1"/>
          </p:nvPr>
        </p:nvSpPr>
        <p:spPr>
          <a:noFill/>
          <a:ln>
            <a:noFill/>
          </a:ln>
        </p:spPr>
        <p:txBody>
          <a:bodyPr wrap="square" lIns="91440" tIns="45720" rIns="91440" bIns="45720" anchor="t"/>
          <a:lstStyle/>
          <a:p>
            <a:endParaRPr lang="zh-CN" altLang="en-US" dirty="0"/>
          </a:p>
        </p:txBody>
      </p:sp>
      <p:sp>
        <p:nvSpPr>
          <p:cNvPr id="3584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a:solidFill>
              <a:srgbClr val="000000">
                <a:alpha val="100000"/>
              </a:srgbClr>
            </a:solidFill>
            <a:miter lim="800000"/>
          </a:ln>
        </p:spPr>
      </p:sp>
      <p:sp>
        <p:nvSpPr>
          <p:cNvPr id="35843" name="备注占位符 2"/>
          <p:cNvSpPr>
            <a:spLocks noGrp="1"/>
          </p:cNvSpPr>
          <p:nvPr>
            <p:ph type="body" idx="1"/>
          </p:nvPr>
        </p:nvSpPr>
        <p:spPr>
          <a:noFill/>
          <a:ln>
            <a:noFill/>
          </a:ln>
        </p:spPr>
        <p:txBody>
          <a:bodyPr wrap="square" lIns="91440" tIns="45720" rIns="91440" bIns="45720" anchor="t"/>
          <a:lstStyle/>
          <a:p>
            <a:endParaRPr lang="zh-CN" altLang="en-US" dirty="0"/>
          </a:p>
        </p:txBody>
      </p:sp>
      <p:sp>
        <p:nvSpPr>
          <p:cNvPr id="3584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a:solidFill>
              <a:srgbClr val="000000">
                <a:alpha val="100000"/>
              </a:srgbClr>
            </a:solidFill>
            <a:miter lim="800000"/>
          </a:ln>
        </p:spPr>
      </p:sp>
      <p:sp>
        <p:nvSpPr>
          <p:cNvPr id="35843" name="备注占位符 2"/>
          <p:cNvSpPr>
            <a:spLocks noGrp="1"/>
          </p:cNvSpPr>
          <p:nvPr>
            <p:ph type="body" idx="1"/>
          </p:nvPr>
        </p:nvSpPr>
        <p:spPr>
          <a:noFill/>
          <a:ln>
            <a:noFill/>
          </a:ln>
        </p:spPr>
        <p:txBody>
          <a:bodyPr wrap="square" lIns="91440" tIns="45720" rIns="91440" bIns="45720" anchor="t"/>
          <a:lstStyle/>
          <a:p>
            <a:endParaRPr lang="zh-CN" altLang="en-US" dirty="0"/>
          </a:p>
        </p:txBody>
      </p:sp>
      <p:sp>
        <p:nvSpPr>
          <p:cNvPr id="3584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a:solidFill>
              <a:srgbClr val="000000">
                <a:alpha val="100000"/>
              </a:srgbClr>
            </a:solidFill>
            <a:miter lim="800000"/>
          </a:ln>
        </p:spPr>
      </p:sp>
      <p:sp>
        <p:nvSpPr>
          <p:cNvPr id="35843" name="备注占位符 2"/>
          <p:cNvSpPr>
            <a:spLocks noGrp="1"/>
          </p:cNvSpPr>
          <p:nvPr>
            <p:ph type="body" idx="1"/>
          </p:nvPr>
        </p:nvSpPr>
        <p:spPr>
          <a:noFill/>
          <a:ln>
            <a:noFill/>
          </a:ln>
        </p:spPr>
        <p:txBody>
          <a:bodyPr wrap="square" lIns="91440" tIns="45720" rIns="91440" bIns="45720" anchor="t"/>
          <a:lstStyle/>
          <a:p>
            <a:endParaRPr lang="zh-CN" altLang="en-US" dirty="0"/>
          </a:p>
        </p:txBody>
      </p:sp>
      <p:sp>
        <p:nvSpPr>
          <p:cNvPr id="3584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a:solidFill>
              <a:srgbClr val="000000">
                <a:alpha val="100000"/>
              </a:srgbClr>
            </a:solidFill>
            <a:miter lim="800000"/>
          </a:ln>
        </p:spPr>
      </p:sp>
      <p:sp>
        <p:nvSpPr>
          <p:cNvPr id="35843" name="备注占位符 2"/>
          <p:cNvSpPr>
            <a:spLocks noGrp="1"/>
          </p:cNvSpPr>
          <p:nvPr>
            <p:ph type="body" idx="1"/>
          </p:nvPr>
        </p:nvSpPr>
        <p:spPr>
          <a:noFill/>
          <a:ln>
            <a:noFill/>
          </a:ln>
        </p:spPr>
        <p:txBody>
          <a:bodyPr wrap="square" lIns="91440" tIns="45720" rIns="91440" bIns="45720" anchor="t"/>
          <a:lstStyle/>
          <a:p>
            <a:endParaRPr lang="zh-CN" altLang="en-US" dirty="0"/>
          </a:p>
        </p:txBody>
      </p:sp>
      <p:sp>
        <p:nvSpPr>
          <p:cNvPr id="3584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a:solidFill>
              <a:srgbClr val="000000">
                <a:alpha val="100000"/>
              </a:srgbClr>
            </a:solidFill>
            <a:miter lim="800000"/>
          </a:ln>
        </p:spPr>
      </p:sp>
      <p:sp>
        <p:nvSpPr>
          <p:cNvPr id="28675"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8676"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a:solidFill>
              <a:srgbClr val="000000">
                <a:alpha val="100000"/>
              </a:srgbClr>
            </a:solidFill>
            <a:miter lim="800000"/>
          </a:ln>
        </p:spPr>
      </p:sp>
      <p:sp>
        <p:nvSpPr>
          <p:cNvPr id="35843" name="备注占位符 2"/>
          <p:cNvSpPr>
            <a:spLocks noGrp="1"/>
          </p:cNvSpPr>
          <p:nvPr>
            <p:ph type="body" idx="1"/>
          </p:nvPr>
        </p:nvSpPr>
        <p:spPr>
          <a:noFill/>
          <a:ln>
            <a:noFill/>
          </a:ln>
        </p:spPr>
        <p:txBody>
          <a:bodyPr wrap="square" lIns="91440" tIns="45720" rIns="91440" bIns="45720" anchor="t"/>
          <a:lstStyle/>
          <a:p>
            <a:endParaRPr lang="zh-CN" altLang="en-US" dirty="0"/>
          </a:p>
        </p:txBody>
      </p:sp>
      <p:sp>
        <p:nvSpPr>
          <p:cNvPr id="3584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a:solidFill>
              <a:srgbClr val="000000">
                <a:alpha val="100000"/>
              </a:srgbClr>
            </a:solidFill>
            <a:miter lim="800000"/>
          </a:ln>
        </p:spPr>
      </p:sp>
      <p:sp>
        <p:nvSpPr>
          <p:cNvPr id="30723"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3072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a:solidFill>
              <a:srgbClr val="000000">
                <a:alpha val="100000"/>
              </a:srgbClr>
            </a:solidFill>
            <a:miter lim="800000"/>
          </a:ln>
        </p:spPr>
      </p:sp>
      <p:sp>
        <p:nvSpPr>
          <p:cNvPr id="35843" name="备注占位符 2"/>
          <p:cNvSpPr>
            <a:spLocks noGrp="1"/>
          </p:cNvSpPr>
          <p:nvPr>
            <p:ph type="body" idx="1"/>
          </p:nvPr>
        </p:nvSpPr>
        <p:spPr>
          <a:noFill/>
          <a:ln>
            <a:noFill/>
          </a:ln>
        </p:spPr>
        <p:txBody>
          <a:bodyPr wrap="square" lIns="91440" tIns="45720" rIns="91440" bIns="45720" anchor="t"/>
          <a:lstStyle/>
          <a:p>
            <a:endParaRPr lang="zh-CN" altLang="en-US" dirty="0"/>
          </a:p>
        </p:txBody>
      </p:sp>
      <p:sp>
        <p:nvSpPr>
          <p:cNvPr id="3584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a:solidFill>
              <a:srgbClr val="000000">
                <a:alpha val="100000"/>
              </a:srgbClr>
            </a:solidFill>
            <a:miter lim="800000"/>
          </a:ln>
        </p:spPr>
      </p:sp>
      <p:sp>
        <p:nvSpPr>
          <p:cNvPr id="35843" name="备注占位符 2"/>
          <p:cNvSpPr>
            <a:spLocks noGrp="1"/>
          </p:cNvSpPr>
          <p:nvPr>
            <p:ph type="body" idx="1"/>
          </p:nvPr>
        </p:nvSpPr>
        <p:spPr>
          <a:noFill/>
          <a:ln>
            <a:noFill/>
          </a:ln>
        </p:spPr>
        <p:txBody>
          <a:bodyPr wrap="square" lIns="91440" tIns="45720" rIns="91440" bIns="45720" anchor="t"/>
          <a:lstStyle/>
          <a:p>
            <a:endParaRPr lang="zh-CN" altLang="en-US" dirty="0"/>
          </a:p>
        </p:txBody>
      </p:sp>
      <p:sp>
        <p:nvSpPr>
          <p:cNvPr id="3584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a:solidFill>
              <a:srgbClr val="000000">
                <a:alpha val="100000"/>
              </a:srgbClr>
            </a:solidFill>
            <a:miter lim="800000"/>
          </a:ln>
        </p:spPr>
      </p:sp>
      <p:sp>
        <p:nvSpPr>
          <p:cNvPr id="30723"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3072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a:solidFill>
              <a:srgbClr val="000000">
                <a:alpha val="100000"/>
              </a:srgbClr>
            </a:solidFill>
            <a:miter lim="800000"/>
          </a:ln>
        </p:spPr>
      </p:sp>
      <p:sp>
        <p:nvSpPr>
          <p:cNvPr id="35843" name="备注占位符 2"/>
          <p:cNvSpPr>
            <a:spLocks noGrp="1"/>
          </p:cNvSpPr>
          <p:nvPr>
            <p:ph type="body" idx="1"/>
          </p:nvPr>
        </p:nvSpPr>
        <p:spPr>
          <a:noFill/>
          <a:ln>
            <a:noFill/>
          </a:ln>
        </p:spPr>
        <p:txBody>
          <a:bodyPr wrap="square" lIns="91440" tIns="45720" rIns="91440" bIns="45720" anchor="t"/>
          <a:lstStyle/>
          <a:p>
            <a:endParaRPr lang="zh-CN" altLang="en-US" dirty="0"/>
          </a:p>
        </p:txBody>
      </p:sp>
      <p:sp>
        <p:nvSpPr>
          <p:cNvPr id="3584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a:solidFill>
              <a:srgbClr val="000000">
                <a:alpha val="100000"/>
              </a:srgbClr>
            </a:solidFill>
            <a:miter lim="800000"/>
          </a:ln>
        </p:spPr>
      </p:sp>
      <p:sp>
        <p:nvSpPr>
          <p:cNvPr id="35843" name="备注占位符 2"/>
          <p:cNvSpPr>
            <a:spLocks noGrp="1"/>
          </p:cNvSpPr>
          <p:nvPr>
            <p:ph type="body" idx="1"/>
          </p:nvPr>
        </p:nvSpPr>
        <p:spPr>
          <a:noFill/>
          <a:ln>
            <a:noFill/>
          </a:ln>
        </p:spPr>
        <p:txBody>
          <a:bodyPr wrap="square" lIns="91440" tIns="45720" rIns="91440" bIns="45720" anchor="t"/>
          <a:lstStyle/>
          <a:p>
            <a:endParaRPr lang="zh-CN" altLang="en-US" dirty="0"/>
          </a:p>
        </p:txBody>
      </p:sp>
      <p:sp>
        <p:nvSpPr>
          <p:cNvPr id="3584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a:solidFill>
              <a:srgbClr val="000000">
                <a:alpha val="100000"/>
              </a:srgbClr>
            </a:solidFill>
            <a:miter lim="800000"/>
          </a:ln>
        </p:spPr>
      </p:sp>
      <p:sp>
        <p:nvSpPr>
          <p:cNvPr id="30723"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3072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smtClean="0"/>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jpe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vmlDrawing" Target="../drawings/vmlDrawing3.vml"/><Relationship Id="rId6" Type="http://schemas.openxmlformats.org/officeDocument/2006/relationships/slideLayout" Target="../slideLayouts/slideLayout7.xml"/><Relationship Id="rId5" Type="http://schemas.openxmlformats.org/officeDocument/2006/relationships/tags" Target="../tags/tag81.xml"/><Relationship Id="rId4" Type="http://schemas.openxmlformats.org/officeDocument/2006/relationships/image" Target="../media/image8.emf"/><Relationship Id="rId3" Type="http://schemas.openxmlformats.org/officeDocument/2006/relationships/oleObject" Target="../embeddings/oleObject3.bin"/><Relationship Id="rId2" Type="http://schemas.openxmlformats.org/officeDocument/2006/relationships/tags" Target="../tags/tag80.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image" Target="../media/image11.png"/><Relationship Id="rId5" Type="http://schemas.openxmlformats.org/officeDocument/2006/relationships/tags" Target="../tags/tag86.xml"/><Relationship Id="rId4" Type="http://schemas.openxmlformats.org/officeDocument/2006/relationships/image" Target="../media/image10.png"/><Relationship Id="rId3" Type="http://schemas.openxmlformats.org/officeDocument/2006/relationships/tags" Target="../tags/tag85.xml"/><Relationship Id="rId2" Type="http://schemas.openxmlformats.org/officeDocument/2006/relationships/tags" Target="../tags/tag84.xml"/><Relationship Id="rId11" Type="http://schemas.openxmlformats.org/officeDocument/2006/relationships/notesSlide" Target="../notesSlides/notesSlide12.xml"/><Relationship Id="rId10" Type="http://schemas.openxmlformats.org/officeDocument/2006/relationships/slideLayout" Target="../slideLayouts/slideLayout7.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image" Target="../media/image15.png"/><Relationship Id="rId7" Type="http://schemas.openxmlformats.org/officeDocument/2006/relationships/tags" Target="../tags/tag92.xml"/><Relationship Id="rId6" Type="http://schemas.openxmlformats.org/officeDocument/2006/relationships/image" Target="../media/image14.jpeg"/><Relationship Id="rId5" Type="http://schemas.openxmlformats.org/officeDocument/2006/relationships/tags" Target="../tags/tag91.xml"/><Relationship Id="rId4" Type="http://schemas.openxmlformats.org/officeDocument/2006/relationships/image" Target="../media/image13.jpeg"/><Relationship Id="rId3" Type="http://schemas.openxmlformats.org/officeDocument/2006/relationships/tags" Target="../tags/tag90.xml"/><Relationship Id="rId2" Type="http://schemas.openxmlformats.org/officeDocument/2006/relationships/tags" Target="../tags/tag89.xml"/><Relationship Id="rId14" Type="http://schemas.openxmlformats.org/officeDocument/2006/relationships/notesSlide" Target="../notesSlides/notesSlide13.xml"/><Relationship Id="rId13" Type="http://schemas.openxmlformats.org/officeDocument/2006/relationships/slideLayout" Target="../slideLayouts/slideLayout7.xml"/><Relationship Id="rId12" Type="http://schemas.openxmlformats.org/officeDocument/2006/relationships/image" Target="../media/image17.png"/><Relationship Id="rId11" Type="http://schemas.openxmlformats.org/officeDocument/2006/relationships/tags" Target="../tags/tag94.xml"/><Relationship Id="rId10" Type="http://schemas.openxmlformats.org/officeDocument/2006/relationships/image" Target="../media/image1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7.xml"/><Relationship Id="rId7" Type="http://schemas.openxmlformats.org/officeDocument/2006/relationships/tags" Target="../tags/tag98.xml"/><Relationship Id="rId6" Type="http://schemas.openxmlformats.org/officeDocument/2006/relationships/image" Target="../media/image19.png"/><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image" Target="../media/image18.png"/><Relationship Id="rId2" Type="http://schemas.openxmlformats.org/officeDocument/2006/relationships/tags" Target="../tags/tag95.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tags" Target="../tags/tag99.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tags" Target="../tags/tag100.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tags" Target="../tags/tag102.xml"/><Relationship Id="rId3" Type="http://schemas.openxmlformats.org/officeDocument/2006/relationships/image" Target="../media/image24.png"/><Relationship Id="rId2" Type="http://schemas.openxmlformats.org/officeDocument/2006/relationships/tags" Target="../tags/tag101.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tags" Target="../tags/tag103.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7.xml"/><Relationship Id="rId6" Type="http://schemas.openxmlformats.org/officeDocument/2006/relationships/tags" Target="../tags/tag106.xml"/><Relationship Id="rId5" Type="http://schemas.openxmlformats.org/officeDocument/2006/relationships/image" Target="../media/image28.png"/><Relationship Id="rId4" Type="http://schemas.openxmlformats.org/officeDocument/2006/relationships/tags" Target="../tags/tag105.xml"/><Relationship Id="rId3" Type="http://schemas.openxmlformats.org/officeDocument/2006/relationships/image" Target="../media/image27.png"/><Relationship Id="rId2" Type="http://schemas.openxmlformats.org/officeDocument/2006/relationships/tags" Target="../tags/tag104.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6.emf"/><Relationship Id="rId3" Type="http://schemas.openxmlformats.org/officeDocument/2006/relationships/oleObject" Target="../embeddings/oleObject1.bin"/><Relationship Id="rId2" Type="http://schemas.openxmlformats.org/officeDocument/2006/relationships/tags" Target="../tags/tag73.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vmlDrawing" Target="../drawings/vmlDrawing2.vml"/><Relationship Id="rId6" Type="http://schemas.openxmlformats.org/officeDocument/2006/relationships/slideLayout" Target="../slideLayouts/slideLayout7.xml"/><Relationship Id="rId5" Type="http://schemas.openxmlformats.org/officeDocument/2006/relationships/tags" Target="../tags/tag75.xml"/><Relationship Id="rId4" Type="http://schemas.openxmlformats.org/officeDocument/2006/relationships/image" Target="../media/image7.emf"/><Relationship Id="rId3" Type="http://schemas.openxmlformats.org/officeDocument/2006/relationships/oleObject" Target="../embeddings/oleObject2.bin"/><Relationship Id="rId2" Type="http://schemas.openxmlformats.org/officeDocument/2006/relationships/tags" Target="../tags/tag74.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236384"/>
            <a:ext cx="12192000" cy="278553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2400"/>
          </a:p>
        </p:txBody>
      </p:sp>
      <p:sp>
        <p:nvSpPr>
          <p:cNvPr id="8" name="TextBox 7"/>
          <p:cNvSpPr txBox="1"/>
          <p:nvPr/>
        </p:nvSpPr>
        <p:spPr>
          <a:xfrm>
            <a:off x="1967017" y="3820584"/>
            <a:ext cx="9021234" cy="706755"/>
          </a:xfrm>
          <a:prstGeom prst="rect">
            <a:avLst/>
          </a:prstGeom>
          <a:noFill/>
        </p:spPr>
        <p:txBody>
          <a:bodyPr wrap="square">
            <a:spAutoFit/>
          </a:bodyPr>
          <a:lstStyle/>
          <a:p>
            <a:pPr algn="ctr" defTabSz="1219200">
              <a:defRPr/>
            </a:pPr>
            <a:r>
              <a:rPr lang="zh-CN" altLang="en-US" sz="4000" b="1">
                <a:solidFill>
                  <a:schemeClr val="bg1">
                    <a:lumMod val="95000"/>
                  </a:schemeClr>
                </a:solidFill>
                <a:latin typeface="微软雅黑" panose="020B0503020204020204" charset="-122"/>
                <a:ea typeface="微软雅黑" panose="020B0503020204020204" charset="-122"/>
              </a:rPr>
              <a:t>设备状态监测系统</a:t>
            </a:r>
            <a:r>
              <a:rPr lang="zh-CN" altLang="en-US" sz="4000" b="1" smtClean="0">
                <a:solidFill>
                  <a:schemeClr val="bg1">
                    <a:lumMod val="95000"/>
                  </a:schemeClr>
                </a:solidFill>
                <a:latin typeface="微软雅黑" panose="020B0503020204020204" charset="-122"/>
                <a:ea typeface="微软雅黑" panose="020B0503020204020204" charset="-122"/>
              </a:rPr>
              <a:t>技术</a:t>
            </a:r>
            <a:r>
              <a:rPr lang="zh-CN" altLang="en-US" sz="4000" b="1" dirty="0">
                <a:solidFill>
                  <a:schemeClr val="bg1">
                    <a:lumMod val="95000"/>
                  </a:schemeClr>
                </a:solidFill>
                <a:latin typeface="微软雅黑" panose="020B0503020204020204" charset="-122"/>
                <a:ea typeface="微软雅黑" panose="020B0503020204020204" charset="-122"/>
              </a:rPr>
              <a:t>方案</a:t>
            </a:r>
            <a:endParaRPr lang="zh-CN" altLang="en-US" sz="4000" b="1" dirty="0">
              <a:solidFill>
                <a:schemeClr val="bg1"/>
              </a:solidFill>
              <a:latin typeface="微软雅黑" panose="020B0503020204020204" charset="-122"/>
              <a:ea typeface="微软雅黑" panose="020B0503020204020204" charset="-122"/>
            </a:endParaRPr>
          </a:p>
        </p:txBody>
      </p:sp>
      <p:sp>
        <p:nvSpPr>
          <p:cNvPr id="9" name="矩形 8"/>
          <p:cNvSpPr/>
          <p:nvPr/>
        </p:nvSpPr>
        <p:spPr>
          <a:xfrm>
            <a:off x="2023534" y="4826001"/>
            <a:ext cx="9088967" cy="606320"/>
          </a:xfrm>
          <a:prstGeom prst="rect">
            <a:avLst/>
          </a:prstGeom>
        </p:spPr>
        <p:txBody>
          <a:bodyPr lIns="82296" tIns="41148" rIns="82296" bIns="41148">
            <a:spAutoFit/>
          </a:bodyPr>
          <a:lstStyle/>
          <a:p>
            <a:pPr algn="ctr" defTabSz="1219200">
              <a:defRPr/>
            </a:pPr>
            <a:r>
              <a:rPr lang="zh-CN" altLang="en-US" b="1" dirty="0">
                <a:solidFill>
                  <a:schemeClr val="bg1"/>
                </a:solidFill>
                <a:effectLst>
                  <a:outerShdw blurRad="63500" dist="25400" dir="2700000" algn="tl" rotWithShape="0">
                    <a:prstClr val="black">
                      <a:alpha val="40000"/>
                    </a:prstClr>
                  </a:outerShdw>
                </a:effectLst>
                <a:latin typeface="微软雅黑" panose="020B0503020204020204" charset="-122"/>
                <a:ea typeface="微软雅黑" panose="020B0503020204020204" charset="-122"/>
              </a:rPr>
              <a:t>长沙润伟机电科技有限责任公司</a:t>
            </a:r>
            <a:endParaRPr lang="en-US" altLang="zh-CN" b="1" dirty="0">
              <a:solidFill>
                <a:schemeClr val="bg1"/>
              </a:solidFill>
              <a:effectLst>
                <a:outerShdw blurRad="63500" dist="25400" dir="2700000" algn="tl" rotWithShape="0">
                  <a:prstClr val="black">
                    <a:alpha val="40000"/>
                  </a:prstClr>
                </a:outerShdw>
              </a:effectLst>
              <a:latin typeface="微软雅黑" panose="020B0503020204020204" charset="-122"/>
              <a:ea typeface="微软雅黑" panose="020B0503020204020204" charset="-122"/>
            </a:endParaRPr>
          </a:p>
          <a:p>
            <a:pPr algn="ctr" defTabSz="1219200">
              <a:defRPr/>
            </a:pPr>
            <a:r>
              <a:rPr lang="en-US" altLang="zh-CN" sz="1600" dirty="0">
                <a:solidFill>
                  <a:schemeClr val="bg1"/>
                </a:solidFill>
                <a:effectLst>
                  <a:outerShdw blurRad="63500" dist="25400" dir="2700000" algn="tl" rotWithShape="0">
                    <a:prstClr val="black">
                      <a:alpha val="40000"/>
                    </a:prstClr>
                  </a:outerShdw>
                </a:effectLst>
                <a:latin typeface="微软雅黑" panose="020B0503020204020204" charset="-122"/>
                <a:ea typeface="微软雅黑" panose="020B0503020204020204" charset="-122"/>
              </a:rPr>
              <a:t>Changsha </a:t>
            </a:r>
            <a:r>
              <a:rPr lang="en-US" altLang="zh-CN" sz="1600" dirty="0" err="1">
                <a:solidFill>
                  <a:schemeClr val="bg1"/>
                </a:solidFill>
                <a:effectLst>
                  <a:outerShdw blurRad="63500" dist="25400" dir="2700000" algn="tl" rotWithShape="0">
                    <a:prstClr val="black">
                      <a:alpha val="40000"/>
                    </a:prstClr>
                  </a:outerShdw>
                </a:effectLst>
                <a:latin typeface="微软雅黑" panose="020B0503020204020204" charset="-122"/>
                <a:ea typeface="微软雅黑" panose="020B0503020204020204" charset="-122"/>
              </a:rPr>
              <a:t>Runwei</a:t>
            </a:r>
            <a:r>
              <a:rPr lang="en-US" altLang="zh-CN" sz="1600" dirty="0">
                <a:solidFill>
                  <a:schemeClr val="bg1"/>
                </a:solidFill>
                <a:effectLst>
                  <a:outerShdw blurRad="63500" dist="25400" dir="2700000" algn="tl" rotWithShape="0">
                    <a:prstClr val="black">
                      <a:alpha val="40000"/>
                    </a:prstClr>
                  </a:outerShdw>
                </a:effectLst>
                <a:latin typeface="微软雅黑" panose="020B0503020204020204" charset="-122"/>
                <a:ea typeface="微软雅黑" panose="020B0503020204020204" charset="-122"/>
              </a:rPr>
              <a:t> Electromechanical </a:t>
            </a:r>
            <a:r>
              <a:rPr lang="en-US" altLang="zh-CN" sz="1600" dirty="0" err="1">
                <a:solidFill>
                  <a:schemeClr val="bg1"/>
                </a:solidFill>
                <a:effectLst>
                  <a:outerShdw blurRad="63500" dist="25400" dir="2700000" algn="tl" rotWithShape="0">
                    <a:prstClr val="black">
                      <a:alpha val="40000"/>
                    </a:prstClr>
                  </a:outerShdw>
                </a:effectLst>
                <a:latin typeface="微软雅黑" panose="020B0503020204020204" charset="-122"/>
                <a:ea typeface="微软雅黑" panose="020B0503020204020204" charset="-122"/>
              </a:rPr>
              <a:t>Sci</a:t>
            </a:r>
            <a:r>
              <a:rPr lang="en-US" altLang="zh-CN" sz="1600" dirty="0">
                <a:solidFill>
                  <a:schemeClr val="bg1"/>
                </a:solidFill>
                <a:effectLst>
                  <a:outerShdw blurRad="63500" dist="25400" dir="2700000" algn="tl" rotWithShape="0">
                    <a:prstClr val="black">
                      <a:alpha val="40000"/>
                    </a:prstClr>
                  </a:outerShdw>
                </a:effectLst>
                <a:latin typeface="微软雅黑" panose="020B0503020204020204" charset="-122"/>
                <a:ea typeface="微软雅黑" panose="020B0503020204020204" charset="-122"/>
              </a:rPr>
              <a:t>-tech Co., Ltd.</a:t>
            </a:r>
            <a:endParaRPr lang="zh-CN" altLang="en-US" sz="1600" dirty="0">
              <a:solidFill>
                <a:schemeClr val="bg1"/>
              </a:solidFill>
              <a:effectLst>
                <a:outerShdw blurRad="63500" dist="25400" dir="2700000" algn="tl" rotWithShape="0">
                  <a:prstClr val="black">
                    <a:alpha val="40000"/>
                  </a:prstClr>
                </a:outerShdw>
              </a:effectLst>
              <a:latin typeface="微软雅黑" panose="020B0503020204020204" charset="-122"/>
              <a:ea typeface="微软雅黑" panose="020B0503020204020204" charset="-122"/>
            </a:endParaRPr>
          </a:p>
        </p:txBody>
      </p:sp>
      <p:sp>
        <p:nvSpPr>
          <p:cNvPr id="11" name="矩形 10"/>
          <p:cNvSpPr/>
          <p:nvPr/>
        </p:nvSpPr>
        <p:spPr>
          <a:xfrm>
            <a:off x="1" y="1701800"/>
            <a:ext cx="3503084" cy="1534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2400"/>
          </a:p>
        </p:txBody>
      </p:sp>
      <p:pic>
        <p:nvPicPr>
          <p:cNvPr id="15"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683621" y="1682416"/>
            <a:ext cx="2508379" cy="1567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图片 9"/>
          <p:cNvPicPr>
            <a:picLocks noChangeAspect="1"/>
          </p:cNvPicPr>
          <p:nvPr/>
        </p:nvPicPr>
        <p:blipFill>
          <a:blip r:embed="rId2"/>
          <a:srcRect t="19620" r="63"/>
          <a:stretch>
            <a:fillRect/>
          </a:stretch>
        </p:blipFill>
        <p:spPr>
          <a:xfrm>
            <a:off x="0" y="1682416"/>
            <a:ext cx="3503083" cy="1580023"/>
          </a:xfrm>
          <a:prstGeom prst="rect">
            <a:avLst/>
          </a:prstGeom>
          <a:noFill/>
          <a:ln w="9525">
            <a:noFill/>
          </a:ln>
        </p:spPr>
      </p:pic>
      <p:pic>
        <p:nvPicPr>
          <p:cNvPr id="17" name="图片 16"/>
          <p:cNvPicPr/>
          <p:nvPr/>
        </p:nvPicPr>
        <p:blipFill>
          <a:blip r:embed="rId3"/>
          <a:stretch>
            <a:fillRect/>
          </a:stretch>
        </p:blipFill>
        <p:spPr>
          <a:xfrm>
            <a:off x="3503084" y="1688534"/>
            <a:ext cx="3311208" cy="1561116"/>
          </a:xfrm>
          <a:prstGeom prst="rect">
            <a:avLst/>
          </a:prstGeom>
        </p:spPr>
      </p:pic>
      <p:pic>
        <p:nvPicPr>
          <p:cNvPr id="18"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4292" y="1687866"/>
            <a:ext cx="2869329" cy="1561783"/>
          </a:xfrm>
          <a:prstGeom prst="rect">
            <a:avLst/>
          </a:prstGeom>
          <a:noFill/>
          <a:ln>
            <a:noFill/>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239347" y="796199"/>
            <a:ext cx="11875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48"/>
          <p:cNvSpPr/>
          <p:nvPr/>
        </p:nvSpPr>
        <p:spPr>
          <a:xfrm>
            <a:off x="239347" y="271231"/>
            <a:ext cx="7848600" cy="493184"/>
          </a:xfrm>
          <a:custGeom>
            <a:avLst/>
            <a:gdLst>
              <a:gd name="connsiteX0" fmla="*/ 0 w 2529293"/>
              <a:gd name="connsiteY0" fmla="*/ 0 h 1454628"/>
              <a:gd name="connsiteX1" fmla="*/ 1364343 w 2529293"/>
              <a:gd name="connsiteY1" fmla="*/ 0 h 1454628"/>
              <a:gd name="connsiteX2" fmla="*/ 1364343 w 2529293"/>
              <a:gd name="connsiteY2" fmla="*/ 2599 h 1454628"/>
              <a:gd name="connsiteX3" fmla="*/ 1380716 w 2529293"/>
              <a:gd name="connsiteY3" fmla="*/ 2 h 1454628"/>
              <a:gd name="connsiteX4" fmla="*/ 2049153 w 2529293"/>
              <a:gd name="connsiteY4" fmla="*/ 2 h 1454628"/>
              <a:gd name="connsiteX5" fmla="*/ 2178066 w 2529293"/>
              <a:gd name="connsiteY5" fmla="*/ 74047 h 1454628"/>
              <a:gd name="connsiteX6" fmla="*/ 2512284 w 2529293"/>
              <a:gd name="connsiteY6" fmla="*/ 653270 h 1454628"/>
              <a:gd name="connsiteX7" fmla="*/ 2529293 w 2529293"/>
              <a:gd name="connsiteY7" fmla="*/ 727315 h 1454628"/>
              <a:gd name="connsiteX8" fmla="*/ 2512284 w 2529293"/>
              <a:gd name="connsiteY8" fmla="*/ 801360 h 1454628"/>
              <a:gd name="connsiteX9" fmla="*/ 2178066 w 2529293"/>
              <a:gd name="connsiteY9" fmla="*/ 1380583 h 1454628"/>
              <a:gd name="connsiteX10" fmla="*/ 2049153 w 2529293"/>
              <a:gd name="connsiteY10" fmla="*/ 1454628 h 1454628"/>
              <a:gd name="connsiteX11" fmla="*/ 1380716 w 2529293"/>
              <a:gd name="connsiteY11" fmla="*/ 1454628 h 1454628"/>
              <a:gd name="connsiteX12" fmla="*/ 1364343 w 2529293"/>
              <a:gd name="connsiteY12" fmla="*/ 1452030 h 1454628"/>
              <a:gd name="connsiteX13" fmla="*/ 1364343 w 2529293"/>
              <a:gd name="connsiteY13" fmla="*/ 1454627 h 1454628"/>
              <a:gd name="connsiteX14" fmla="*/ 0 w 2529293"/>
              <a:gd name="connsiteY14" fmla="*/ 1454627 h 145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293" h="1454628">
                <a:moveTo>
                  <a:pt x="0" y="0"/>
                </a:moveTo>
                <a:lnTo>
                  <a:pt x="1364343" y="0"/>
                </a:lnTo>
                <a:lnTo>
                  <a:pt x="1364343" y="2599"/>
                </a:lnTo>
                <a:lnTo>
                  <a:pt x="1380716" y="2"/>
                </a:lnTo>
                <a:lnTo>
                  <a:pt x="2049153" y="2"/>
                </a:lnTo>
                <a:cubicBezTo>
                  <a:pt x="2095705" y="2"/>
                  <a:pt x="2154193" y="33442"/>
                  <a:pt x="2178066" y="74047"/>
                </a:cubicBezTo>
                <a:cubicBezTo>
                  <a:pt x="2512284" y="653270"/>
                  <a:pt x="2512284" y="653270"/>
                  <a:pt x="2512284" y="653270"/>
                </a:cubicBezTo>
                <a:cubicBezTo>
                  <a:pt x="2523623" y="673573"/>
                  <a:pt x="2529293" y="700444"/>
                  <a:pt x="2529293" y="727315"/>
                </a:cubicBezTo>
                <a:cubicBezTo>
                  <a:pt x="2529293" y="754186"/>
                  <a:pt x="2523623" y="781058"/>
                  <a:pt x="2512284" y="801360"/>
                </a:cubicBezTo>
                <a:cubicBezTo>
                  <a:pt x="2178066" y="1380583"/>
                  <a:pt x="2178066" y="1380583"/>
                  <a:pt x="2178066" y="1380583"/>
                </a:cubicBezTo>
                <a:cubicBezTo>
                  <a:pt x="2154193" y="1421189"/>
                  <a:pt x="2095705" y="1454628"/>
                  <a:pt x="2049153" y="1454628"/>
                </a:cubicBezTo>
                <a:cubicBezTo>
                  <a:pt x="1380716" y="1454628"/>
                  <a:pt x="1380716" y="1454628"/>
                  <a:pt x="1380716" y="1454628"/>
                </a:cubicBezTo>
                <a:lnTo>
                  <a:pt x="1364343" y="1452030"/>
                </a:lnTo>
                <a:lnTo>
                  <a:pt x="1364343" y="1454627"/>
                </a:lnTo>
                <a:lnTo>
                  <a:pt x="0" y="145462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3840"/>
          </a:p>
        </p:txBody>
      </p:sp>
      <p:pic>
        <p:nvPicPr>
          <p:cNvPr id="13" name="Picture 6" descr="https://www.yunzhijia.com/docrest/file/downloadfile/5bfe101050f8dd54d4dbf5c1?bi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61355" y="99392"/>
            <a:ext cx="1353592" cy="50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
          <p:cNvSpPr txBox="1"/>
          <p:nvPr/>
        </p:nvSpPr>
        <p:spPr>
          <a:xfrm>
            <a:off x="896806" y="260649"/>
            <a:ext cx="7393517" cy="829945"/>
          </a:xfrm>
          <a:prstGeom prst="rect">
            <a:avLst/>
          </a:prstGeom>
          <a:noFill/>
          <a:ln w="9525">
            <a:noFill/>
          </a:ln>
        </p:spPr>
        <p:txBody>
          <a:bodyPr>
            <a:spAutoFit/>
          </a:bodyPr>
          <a:lstStyle/>
          <a:p>
            <a:pPr marL="0" lvl="1"/>
            <a:r>
              <a:rPr lang="en-US" altLang="zh-CN" sz="2400" dirty="0">
                <a:solidFill>
                  <a:schemeClr val="bg1"/>
                </a:solidFill>
                <a:latin typeface="微软雅黑" panose="020B0503020204020204" charset="-122"/>
                <a:ea typeface="微软雅黑" panose="020B0503020204020204" charset="-122"/>
                <a:sym typeface="+mn-ea"/>
              </a:rPr>
              <a:t>03 </a:t>
            </a:r>
            <a:r>
              <a:rPr lang="zh-CN" altLang="en-US" sz="2400" dirty="0">
                <a:solidFill>
                  <a:schemeClr val="bg1"/>
                </a:solidFill>
                <a:latin typeface="微软雅黑" panose="020B0503020204020204" charset="-122"/>
                <a:ea typeface="微软雅黑" panose="020B0503020204020204" charset="-122"/>
                <a:sym typeface="+mn-ea"/>
              </a:rPr>
              <a:t>功能方案</a:t>
            </a:r>
            <a:r>
              <a:rPr lang="en-US" altLang="zh-CN" sz="2400" dirty="0">
                <a:solidFill>
                  <a:schemeClr val="bg1"/>
                </a:solidFill>
                <a:latin typeface="微软雅黑" panose="020B0503020204020204" charset="-122"/>
                <a:ea typeface="微软雅黑" panose="020B0503020204020204" charset="-122"/>
                <a:sym typeface="+mn-ea"/>
              </a:rPr>
              <a:t>-</a:t>
            </a:r>
            <a:r>
              <a:rPr lang="zh-CN" altLang="en-US" sz="2400" dirty="0">
                <a:solidFill>
                  <a:schemeClr val="bg1"/>
                </a:solidFill>
                <a:latin typeface="微软雅黑" panose="020B0503020204020204" charset="-122"/>
                <a:ea typeface="微软雅黑" panose="020B0503020204020204" charset="-122"/>
                <a:sym typeface="+mn-ea"/>
              </a:rPr>
              <a:t>电气测控系统</a:t>
            </a:r>
            <a:r>
              <a:rPr lang="en-US" altLang="zh-CN" sz="2400" dirty="0">
                <a:solidFill>
                  <a:schemeClr val="bg1"/>
                </a:solidFill>
                <a:latin typeface="微软雅黑" panose="020B0503020204020204" charset="-122"/>
                <a:ea typeface="微软雅黑" panose="020B0503020204020204" charset="-122"/>
                <a:sym typeface="+mn-ea"/>
              </a:rPr>
              <a:t> </a:t>
            </a:r>
            <a:endParaRPr lang="zh-CN" altLang="en-US" sz="2400" dirty="0">
              <a:solidFill>
                <a:schemeClr val="bg1"/>
              </a:solidFill>
              <a:latin typeface="微软雅黑" panose="020B0503020204020204" charset="-122"/>
              <a:ea typeface="微软雅黑" panose="020B0503020204020204" charset="-122"/>
            </a:endParaRPr>
          </a:p>
          <a:p>
            <a:pPr marL="0" lvl="1"/>
            <a:endParaRPr lang="zh-CN" altLang="en-US" sz="2400" dirty="0">
              <a:solidFill>
                <a:schemeClr val="bg1"/>
              </a:solidFill>
              <a:latin typeface="微软雅黑" panose="020B0503020204020204" charset="-122"/>
              <a:ea typeface="微软雅黑" panose="020B0503020204020204" charset="-122"/>
            </a:endParaRPr>
          </a:p>
        </p:txBody>
      </p:sp>
      <p:graphicFrame>
        <p:nvGraphicFramePr>
          <p:cNvPr id="3" name="对象 2"/>
          <p:cNvGraphicFramePr/>
          <p:nvPr>
            <p:custDataLst>
              <p:tags r:id="rId2"/>
            </p:custDataLst>
          </p:nvPr>
        </p:nvGraphicFramePr>
        <p:xfrm>
          <a:off x="239395" y="1454150"/>
          <a:ext cx="7138670" cy="5227320"/>
        </p:xfrm>
        <a:graphic>
          <a:graphicData uri="http://schemas.openxmlformats.org/presentationml/2006/ole">
            <mc:AlternateContent xmlns:mc="http://schemas.openxmlformats.org/markup-compatibility/2006">
              <mc:Choice xmlns:v="urn:schemas-microsoft-com:vml" Requires="v">
                <p:oleObj spid="_x0000_s4" name="" r:id="rId3" imgW="9669145" imgH="7218045" progId="Visio.Drawing.11">
                  <p:embed/>
                </p:oleObj>
              </mc:Choice>
              <mc:Fallback>
                <p:oleObj name="" r:id="rId3" imgW="9669145" imgH="7218045" progId="Visio.Drawing.11">
                  <p:embed/>
                  <p:pic>
                    <p:nvPicPr>
                      <p:cNvPr id="0" name="图片 3"/>
                      <p:cNvPicPr/>
                      <p:nvPr/>
                    </p:nvPicPr>
                    <p:blipFill>
                      <a:blip r:embed="rId4"/>
                      <a:stretch>
                        <a:fillRect/>
                      </a:stretch>
                    </p:blipFill>
                    <p:spPr>
                      <a:xfrm>
                        <a:off x="239395" y="1454150"/>
                        <a:ext cx="7138670" cy="5227320"/>
                      </a:xfrm>
                      <a:prstGeom prst="rect">
                        <a:avLst/>
                      </a:prstGeom>
                    </p:spPr>
                  </p:pic>
                </p:oleObj>
              </mc:Fallback>
            </mc:AlternateContent>
          </a:graphicData>
        </a:graphic>
      </p:graphicFrame>
      <p:sp>
        <p:nvSpPr>
          <p:cNvPr id="100" name="文本框 99"/>
          <p:cNvSpPr txBox="1"/>
          <p:nvPr/>
        </p:nvSpPr>
        <p:spPr>
          <a:xfrm>
            <a:off x="7553325" y="1454150"/>
            <a:ext cx="3910330" cy="4881245"/>
          </a:xfrm>
          <a:prstGeom prst="rect">
            <a:avLst/>
          </a:prstGeom>
          <a:noFill/>
          <a:ln w="9525">
            <a:noFill/>
          </a:ln>
        </p:spPr>
        <p:txBody>
          <a:bodyPr>
            <a:noAutofit/>
          </a:bodyPr>
          <a:p>
            <a:pPr indent="266700">
              <a:lnSpc>
                <a:spcPct val="150000"/>
              </a:lnSpc>
            </a:pPr>
            <a:r>
              <a:rPr lang="zh-CN" b="0">
                <a:ea typeface="宋体" panose="02010600030101010101" pitchFamily="2" charset="-122"/>
              </a:rPr>
              <a:t>控制电路采用上位计算机</a:t>
            </a:r>
            <a:r>
              <a:rPr lang="en-US" b="0">
                <a:latin typeface="宋体" panose="02010600030101010101" pitchFamily="2" charset="-122"/>
                <a:ea typeface="宋体" panose="02010600030101010101" pitchFamily="2" charset="-122"/>
              </a:rPr>
              <a:t>(0</a:t>
            </a:r>
            <a:r>
              <a:rPr lang="en-US" b="0">
                <a:latin typeface="宋体" panose="02010600030101010101" pitchFamily="2" charset="-122"/>
                <a:ea typeface="宋体" panose="02010600030101010101" pitchFamily="2" charset="-122"/>
                <a:cs typeface="Times New Roman" panose="02020603050405020304" pitchFamily="18" charset="0"/>
              </a:rPr>
              <a:t>PC)</a:t>
            </a:r>
            <a:r>
              <a:rPr lang="zh-CN" b="0">
                <a:ea typeface="宋体" panose="02010600030101010101" pitchFamily="2" charset="-122"/>
              </a:rPr>
              <a:t>与下位可编程逻辑控制器</a:t>
            </a:r>
            <a:r>
              <a:rPr lang="en-US" b="0">
                <a:latin typeface="宋体" panose="02010600030101010101" pitchFamily="2" charset="-122"/>
                <a:ea typeface="宋体" panose="02010600030101010101" pitchFamily="2" charset="-122"/>
              </a:rPr>
              <a:t>(</a:t>
            </a:r>
            <a:r>
              <a:rPr lang="en-US" b="0">
                <a:latin typeface="宋体" panose="02010600030101010101" pitchFamily="2" charset="-122"/>
                <a:ea typeface="宋体" panose="02010600030101010101" pitchFamily="2" charset="-122"/>
                <a:cs typeface="Times New Roman" panose="02020603050405020304" pitchFamily="18" charset="0"/>
              </a:rPr>
              <a:t>PLC)</a:t>
            </a:r>
            <a:r>
              <a:rPr lang="zh-CN" b="0">
                <a:ea typeface="宋体" panose="02010600030101010101" pitchFamily="2" charset="-122"/>
              </a:rPr>
              <a:t>执行，PLC是测控系统的主体和核心，能与服务器进行交互。</a:t>
            </a:r>
            <a:endParaRPr lang="zh-CN" b="0">
              <a:ea typeface="宋体" panose="02010600030101010101" pitchFamily="2" charset="-122"/>
            </a:endParaRPr>
          </a:p>
          <a:p>
            <a:pPr indent="266700">
              <a:lnSpc>
                <a:spcPct val="150000"/>
              </a:lnSpc>
            </a:pPr>
            <a:r>
              <a:rPr lang="zh-CN" b="0">
                <a:ea typeface="宋体" panose="02010600030101010101" pitchFamily="2" charset="-122"/>
              </a:rPr>
              <a:t>所有试验间内部试验设备的使用状态通过中间继电器与PLC中的开关量输入点相接，以便进行相关设备状态的指示。服务器通过网口通讯连接PLC监测各试验间内部试验设备的启停状态信息从而计算设备的启停时间。</a:t>
            </a:r>
            <a:endParaRPr lang="zh-CN" altLang="en-US" b="0">
              <a:ea typeface="宋体" panose="02010600030101010101" pitchFamily="2" charset="-122"/>
            </a:endParaRPr>
          </a:p>
        </p:txBody>
      </p:sp>
      <p:sp>
        <p:nvSpPr>
          <p:cNvPr id="14" name="矩形 13"/>
          <p:cNvSpPr/>
          <p:nvPr>
            <p:custDataLst>
              <p:tags r:id="rId5"/>
            </p:custDataLst>
          </p:nvPr>
        </p:nvSpPr>
        <p:spPr>
          <a:xfrm>
            <a:off x="307090" y="957170"/>
            <a:ext cx="2068830" cy="368300"/>
          </a:xfrm>
          <a:prstGeom prst="rect">
            <a:avLst/>
          </a:prstGeom>
        </p:spPr>
        <p:txBody>
          <a:bodyPr wrap="none">
            <a:spAutoFit/>
          </a:bodyPr>
          <a:p>
            <a:pPr marL="285750" indent="-285750">
              <a:buFont typeface="Wingdings" panose="05000000000000000000" pitchFamily="2" charset="2"/>
              <a:buChar char="u"/>
            </a:pPr>
            <a:r>
              <a:rPr lang="zh-CN" altLang="en-US" dirty="0">
                <a:solidFill>
                  <a:schemeClr val="accent1">
                    <a:lumMod val="75000"/>
                  </a:schemeClr>
                </a:solidFill>
                <a:latin typeface="微软雅黑" panose="020B0503020204020204" charset="-122"/>
                <a:ea typeface="微软雅黑" panose="020B0503020204020204" charset="-122"/>
              </a:rPr>
              <a:t>电气接口方案：</a:t>
            </a:r>
            <a:endParaRPr lang="zh-CN" altLang="en-US" dirty="0">
              <a:solidFill>
                <a:schemeClr val="accent1">
                  <a:lumMod val="75000"/>
                </a:schemeClr>
              </a:solidFill>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239347" y="796199"/>
            <a:ext cx="11875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48"/>
          <p:cNvSpPr/>
          <p:nvPr/>
        </p:nvSpPr>
        <p:spPr>
          <a:xfrm>
            <a:off x="239347" y="271231"/>
            <a:ext cx="7848600" cy="493184"/>
          </a:xfrm>
          <a:custGeom>
            <a:avLst/>
            <a:gdLst>
              <a:gd name="connsiteX0" fmla="*/ 0 w 2529293"/>
              <a:gd name="connsiteY0" fmla="*/ 0 h 1454628"/>
              <a:gd name="connsiteX1" fmla="*/ 1364343 w 2529293"/>
              <a:gd name="connsiteY1" fmla="*/ 0 h 1454628"/>
              <a:gd name="connsiteX2" fmla="*/ 1364343 w 2529293"/>
              <a:gd name="connsiteY2" fmla="*/ 2599 h 1454628"/>
              <a:gd name="connsiteX3" fmla="*/ 1380716 w 2529293"/>
              <a:gd name="connsiteY3" fmla="*/ 2 h 1454628"/>
              <a:gd name="connsiteX4" fmla="*/ 2049153 w 2529293"/>
              <a:gd name="connsiteY4" fmla="*/ 2 h 1454628"/>
              <a:gd name="connsiteX5" fmla="*/ 2178066 w 2529293"/>
              <a:gd name="connsiteY5" fmla="*/ 74047 h 1454628"/>
              <a:gd name="connsiteX6" fmla="*/ 2512284 w 2529293"/>
              <a:gd name="connsiteY6" fmla="*/ 653270 h 1454628"/>
              <a:gd name="connsiteX7" fmla="*/ 2529293 w 2529293"/>
              <a:gd name="connsiteY7" fmla="*/ 727315 h 1454628"/>
              <a:gd name="connsiteX8" fmla="*/ 2512284 w 2529293"/>
              <a:gd name="connsiteY8" fmla="*/ 801360 h 1454628"/>
              <a:gd name="connsiteX9" fmla="*/ 2178066 w 2529293"/>
              <a:gd name="connsiteY9" fmla="*/ 1380583 h 1454628"/>
              <a:gd name="connsiteX10" fmla="*/ 2049153 w 2529293"/>
              <a:gd name="connsiteY10" fmla="*/ 1454628 h 1454628"/>
              <a:gd name="connsiteX11" fmla="*/ 1380716 w 2529293"/>
              <a:gd name="connsiteY11" fmla="*/ 1454628 h 1454628"/>
              <a:gd name="connsiteX12" fmla="*/ 1364343 w 2529293"/>
              <a:gd name="connsiteY12" fmla="*/ 1452030 h 1454628"/>
              <a:gd name="connsiteX13" fmla="*/ 1364343 w 2529293"/>
              <a:gd name="connsiteY13" fmla="*/ 1454627 h 1454628"/>
              <a:gd name="connsiteX14" fmla="*/ 0 w 2529293"/>
              <a:gd name="connsiteY14" fmla="*/ 1454627 h 145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293" h="1454628">
                <a:moveTo>
                  <a:pt x="0" y="0"/>
                </a:moveTo>
                <a:lnTo>
                  <a:pt x="1364343" y="0"/>
                </a:lnTo>
                <a:lnTo>
                  <a:pt x="1364343" y="2599"/>
                </a:lnTo>
                <a:lnTo>
                  <a:pt x="1380716" y="2"/>
                </a:lnTo>
                <a:lnTo>
                  <a:pt x="2049153" y="2"/>
                </a:lnTo>
                <a:cubicBezTo>
                  <a:pt x="2095705" y="2"/>
                  <a:pt x="2154193" y="33442"/>
                  <a:pt x="2178066" y="74047"/>
                </a:cubicBezTo>
                <a:cubicBezTo>
                  <a:pt x="2512284" y="653270"/>
                  <a:pt x="2512284" y="653270"/>
                  <a:pt x="2512284" y="653270"/>
                </a:cubicBezTo>
                <a:cubicBezTo>
                  <a:pt x="2523623" y="673573"/>
                  <a:pt x="2529293" y="700444"/>
                  <a:pt x="2529293" y="727315"/>
                </a:cubicBezTo>
                <a:cubicBezTo>
                  <a:pt x="2529293" y="754186"/>
                  <a:pt x="2523623" y="781058"/>
                  <a:pt x="2512284" y="801360"/>
                </a:cubicBezTo>
                <a:cubicBezTo>
                  <a:pt x="2178066" y="1380583"/>
                  <a:pt x="2178066" y="1380583"/>
                  <a:pt x="2178066" y="1380583"/>
                </a:cubicBezTo>
                <a:cubicBezTo>
                  <a:pt x="2154193" y="1421189"/>
                  <a:pt x="2095705" y="1454628"/>
                  <a:pt x="2049153" y="1454628"/>
                </a:cubicBezTo>
                <a:cubicBezTo>
                  <a:pt x="1380716" y="1454628"/>
                  <a:pt x="1380716" y="1454628"/>
                  <a:pt x="1380716" y="1454628"/>
                </a:cubicBezTo>
                <a:lnTo>
                  <a:pt x="1364343" y="1452030"/>
                </a:lnTo>
                <a:lnTo>
                  <a:pt x="1364343" y="1454627"/>
                </a:lnTo>
                <a:lnTo>
                  <a:pt x="0" y="145462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3840"/>
          </a:p>
        </p:txBody>
      </p:sp>
      <p:pic>
        <p:nvPicPr>
          <p:cNvPr id="13" name="Picture 6" descr="https://www.yunzhijia.com/docrest/file/downloadfile/5bfe101050f8dd54d4dbf5c1?bi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61355" y="99392"/>
            <a:ext cx="1353592" cy="50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478940" y="1517484"/>
            <a:ext cx="10556449" cy="553085"/>
          </a:xfrm>
          <a:prstGeom prst="rect">
            <a:avLst/>
          </a:prstGeom>
          <a:noFill/>
        </p:spPr>
        <p:txBody>
          <a:bodyPr wrap="square">
            <a:spAutoFit/>
          </a:bodyPr>
          <a:lstStyle/>
          <a:p>
            <a:pPr algn="just">
              <a:lnSpc>
                <a:spcPct val="150000"/>
              </a:lnSpc>
            </a:pPr>
            <a:r>
              <a:rPr lang="en-US" altLang="zh-CN" sz="2000" kern="100" dirty="0">
                <a:latin typeface="微软雅黑" panose="020B0503020204020204" charset="-122"/>
                <a:ea typeface="微软雅黑" panose="020B0503020204020204" charset="-122"/>
                <a:cs typeface="Times New Roman" panose="02020603050405020304" pitchFamily="18" charset="0"/>
              </a:rPr>
              <a:t>一楼走线方式见工艺布置图所示。下图中绿色线缆标注为线缆布置。</a:t>
            </a:r>
            <a:endParaRPr lang="en-US" altLang="zh-CN" sz="2000" kern="100" dirty="0">
              <a:latin typeface="微软雅黑" panose="020B0503020204020204" charset="-122"/>
              <a:ea typeface="微软雅黑" panose="020B0503020204020204" charset="-122"/>
              <a:cs typeface="Times New Roman" panose="02020603050405020304" pitchFamily="18" charset="0"/>
            </a:endParaRPr>
          </a:p>
        </p:txBody>
      </p:sp>
      <p:sp>
        <p:nvSpPr>
          <p:cNvPr id="20" name="TextBox 1"/>
          <p:cNvSpPr txBox="1"/>
          <p:nvPr/>
        </p:nvSpPr>
        <p:spPr>
          <a:xfrm>
            <a:off x="896806" y="260649"/>
            <a:ext cx="7393517" cy="829945"/>
          </a:xfrm>
          <a:prstGeom prst="rect">
            <a:avLst/>
          </a:prstGeom>
          <a:noFill/>
          <a:ln w="9525">
            <a:noFill/>
          </a:ln>
        </p:spPr>
        <p:txBody>
          <a:bodyPr>
            <a:spAutoFit/>
          </a:bodyPr>
          <a:lstStyle/>
          <a:p>
            <a:pPr marL="0" lvl="1"/>
            <a:r>
              <a:rPr lang="en-US" altLang="zh-CN" sz="2400" dirty="0">
                <a:solidFill>
                  <a:schemeClr val="bg1"/>
                </a:solidFill>
                <a:latin typeface="微软雅黑" panose="020B0503020204020204" charset="-122"/>
                <a:ea typeface="微软雅黑" panose="020B0503020204020204" charset="-122"/>
                <a:sym typeface="+mn-ea"/>
              </a:rPr>
              <a:t>03 </a:t>
            </a:r>
            <a:r>
              <a:rPr lang="zh-CN" altLang="en-US" sz="2400" dirty="0">
                <a:solidFill>
                  <a:schemeClr val="bg1"/>
                </a:solidFill>
                <a:latin typeface="微软雅黑" panose="020B0503020204020204" charset="-122"/>
                <a:ea typeface="微软雅黑" panose="020B0503020204020204" charset="-122"/>
                <a:sym typeface="+mn-ea"/>
              </a:rPr>
              <a:t>功能方案</a:t>
            </a:r>
            <a:r>
              <a:rPr lang="en-US" altLang="zh-CN" sz="2400" dirty="0">
                <a:solidFill>
                  <a:schemeClr val="bg1"/>
                </a:solidFill>
                <a:latin typeface="微软雅黑" panose="020B0503020204020204" charset="-122"/>
                <a:ea typeface="微软雅黑" panose="020B0503020204020204" charset="-122"/>
                <a:sym typeface="+mn-ea"/>
              </a:rPr>
              <a:t>-</a:t>
            </a:r>
            <a:r>
              <a:rPr lang="zh-CN" altLang="en-US" sz="2400" dirty="0">
                <a:solidFill>
                  <a:schemeClr val="bg1"/>
                </a:solidFill>
                <a:latin typeface="微软雅黑" panose="020B0503020204020204" charset="-122"/>
                <a:ea typeface="微软雅黑" panose="020B0503020204020204" charset="-122"/>
                <a:sym typeface="+mn-ea"/>
              </a:rPr>
              <a:t>电气测控系统</a:t>
            </a:r>
            <a:r>
              <a:rPr lang="en-US" altLang="zh-CN" sz="2400" dirty="0">
                <a:solidFill>
                  <a:schemeClr val="bg1"/>
                </a:solidFill>
                <a:latin typeface="微软雅黑" panose="020B0503020204020204" charset="-122"/>
                <a:ea typeface="微软雅黑" panose="020B0503020204020204" charset="-122"/>
                <a:sym typeface="+mn-ea"/>
              </a:rPr>
              <a:t> </a:t>
            </a:r>
            <a:endParaRPr lang="zh-CN" altLang="en-US" sz="2400" dirty="0">
              <a:solidFill>
                <a:schemeClr val="bg1"/>
              </a:solidFill>
              <a:latin typeface="微软雅黑" panose="020B0503020204020204" charset="-122"/>
              <a:ea typeface="微软雅黑" panose="020B0503020204020204" charset="-122"/>
            </a:endParaRPr>
          </a:p>
          <a:p>
            <a:pPr marL="0" lvl="1"/>
            <a:r>
              <a:rPr lang="en-US" altLang="zh-CN" sz="2400" dirty="0">
                <a:solidFill>
                  <a:schemeClr val="bg1"/>
                </a:solidFill>
                <a:latin typeface="微软雅黑" panose="020B0503020204020204" charset="-122"/>
                <a:ea typeface="微软雅黑" panose="020B0503020204020204" charset="-122"/>
              </a:rPr>
              <a:t> </a:t>
            </a:r>
            <a:endParaRPr lang="zh-CN" altLang="en-US" sz="2400" dirty="0">
              <a:solidFill>
                <a:schemeClr val="bg1"/>
              </a:solidFill>
              <a:latin typeface="微软雅黑" panose="020B0503020204020204" charset="-122"/>
              <a:ea typeface="微软雅黑" panose="020B0503020204020204" charset="-122"/>
            </a:endParaRPr>
          </a:p>
        </p:txBody>
      </p:sp>
      <p:sp>
        <p:nvSpPr>
          <p:cNvPr id="14" name="矩形 13"/>
          <p:cNvSpPr/>
          <p:nvPr>
            <p:custDataLst>
              <p:tags r:id="rId2"/>
            </p:custDataLst>
          </p:nvPr>
        </p:nvSpPr>
        <p:spPr>
          <a:xfrm>
            <a:off x="307090" y="957170"/>
            <a:ext cx="2068830" cy="368300"/>
          </a:xfrm>
          <a:prstGeom prst="rect">
            <a:avLst/>
          </a:prstGeom>
        </p:spPr>
        <p:txBody>
          <a:bodyPr wrap="none">
            <a:spAutoFit/>
          </a:bodyPr>
          <a:p>
            <a:pPr marL="285750" indent="-285750">
              <a:buFont typeface="Wingdings" panose="05000000000000000000" pitchFamily="2" charset="2"/>
              <a:buChar char="u"/>
            </a:pPr>
            <a:r>
              <a:rPr lang="zh-CN" altLang="en-US" dirty="0">
                <a:solidFill>
                  <a:schemeClr val="accent1">
                    <a:lumMod val="75000"/>
                  </a:schemeClr>
                </a:solidFill>
                <a:latin typeface="微软雅黑" panose="020B0503020204020204" charset="-122"/>
                <a:ea typeface="微软雅黑" panose="020B0503020204020204" charset="-122"/>
              </a:rPr>
              <a:t>电气走线方案：</a:t>
            </a:r>
            <a:endParaRPr lang="zh-CN" altLang="en-US" dirty="0">
              <a:solidFill>
                <a:schemeClr val="accent1">
                  <a:lumMod val="75000"/>
                </a:schemeClr>
              </a:solidFill>
              <a:latin typeface="微软雅黑" panose="020B0503020204020204" charset="-122"/>
              <a:ea typeface="微软雅黑" panose="020B0503020204020204" charset="-122"/>
            </a:endParaRPr>
          </a:p>
        </p:txBody>
      </p:sp>
      <p:pic>
        <p:nvPicPr>
          <p:cNvPr id="41" name="图片 19"/>
          <p:cNvPicPr>
            <a:picLocks noChangeAspect="1"/>
          </p:cNvPicPr>
          <p:nvPr>
            <p:custDataLst>
              <p:tags r:id="rId3"/>
            </p:custDataLst>
          </p:nvPr>
        </p:nvPicPr>
        <p:blipFill>
          <a:blip r:embed="rId4"/>
          <a:stretch>
            <a:fillRect/>
          </a:stretch>
        </p:blipFill>
        <p:spPr>
          <a:xfrm>
            <a:off x="407035" y="2263140"/>
            <a:ext cx="11377930" cy="25869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239347" y="796199"/>
            <a:ext cx="11875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48"/>
          <p:cNvSpPr/>
          <p:nvPr/>
        </p:nvSpPr>
        <p:spPr>
          <a:xfrm>
            <a:off x="239347" y="271231"/>
            <a:ext cx="7848600" cy="493184"/>
          </a:xfrm>
          <a:custGeom>
            <a:avLst/>
            <a:gdLst>
              <a:gd name="connsiteX0" fmla="*/ 0 w 2529293"/>
              <a:gd name="connsiteY0" fmla="*/ 0 h 1454628"/>
              <a:gd name="connsiteX1" fmla="*/ 1364343 w 2529293"/>
              <a:gd name="connsiteY1" fmla="*/ 0 h 1454628"/>
              <a:gd name="connsiteX2" fmla="*/ 1364343 w 2529293"/>
              <a:gd name="connsiteY2" fmla="*/ 2599 h 1454628"/>
              <a:gd name="connsiteX3" fmla="*/ 1380716 w 2529293"/>
              <a:gd name="connsiteY3" fmla="*/ 2 h 1454628"/>
              <a:gd name="connsiteX4" fmla="*/ 2049153 w 2529293"/>
              <a:gd name="connsiteY4" fmla="*/ 2 h 1454628"/>
              <a:gd name="connsiteX5" fmla="*/ 2178066 w 2529293"/>
              <a:gd name="connsiteY5" fmla="*/ 74047 h 1454628"/>
              <a:gd name="connsiteX6" fmla="*/ 2512284 w 2529293"/>
              <a:gd name="connsiteY6" fmla="*/ 653270 h 1454628"/>
              <a:gd name="connsiteX7" fmla="*/ 2529293 w 2529293"/>
              <a:gd name="connsiteY7" fmla="*/ 727315 h 1454628"/>
              <a:gd name="connsiteX8" fmla="*/ 2512284 w 2529293"/>
              <a:gd name="connsiteY8" fmla="*/ 801360 h 1454628"/>
              <a:gd name="connsiteX9" fmla="*/ 2178066 w 2529293"/>
              <a:gd name="connsiteY9" fmla="*/ 1380583 h 1454628"/>
              <a:gd name="connsiteX10" fmla="*/ 2049153 w 2529293"/>
              <a:gd name="connsiteY10" fmla="*/ 1454628 h 1454628"/>
              <a:gd name="connsiteX11" fmla="*/ 1380716 w 2529293"/>
              <a:gd name="connsiteY11" fmla="*/ 1454628 h 1454628"/>
              <a:gd name="connsiteX12" fmla="*/ 1364343 w 2529293"/>
              <a:gd name="connsiteY12" fmla="*/ 1452030 h 1454628"/>
              <a:gd name="connsiteX13" fmla="*/ 1364343 w 2529293"/>
              <a:gd name="connsiteY13" fmla="*/ 1454627 h 1454628"/>
              <a:gd name="connsiteX14" fmla="*/ 0 w 2529293"/>
              <a:gd name="connsiteY14" fmla="*/ 1454627 h 145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293" h="1454628">
                <a:moveTo>
                  <a:pt x="0" y="0"/>
                </a:moveTo>
                <a:lnTo>
                  <a:pt x="1364343" y="0"/>
                </a:lnTo>
                <a:lnTo>
                  <a:pt x="1364343" y="2599"/>
                </a:lnTo>
                <a:lnTo>
                  <a:pt x="1380716" y="2"/>
                </a:lnTo>
                <a:lnTo>
                  <a:pt x="2049153" y="2"/>
                </a:lnTo>
                <a:cubicBezTo>
                  <a:pt x="2095705" y="2"/>
                  <a:pt x="2154193" y="33442"/>
                  <a:pt x="2178066" y="74047"/>
                </a:cubicBezTo>
                <a:cubicBezTo>
                  <a:pt x="2512284" y="653270"/>
                  <a:pt x="2512284" y="653270"/>
                  <a:pt x="2512284" y="653270"/>
                </a:cubicBezTo>
                <a:cubicBezTo>
                  <a:pt x="2523623" y="673573"/>
                  <a:pt x="2529293" y="700444"/>
                  <a:pt x="2529293" y="727315"/>
                </a:cubicBezTo>
                <a:cubicBezTo>
                  <a:pt x="2529293" y="754186"/>
                  <a:pt x="2523623" y="781058"/>
                  <a:pt x="2512284" y="801360"/>
                </a:cubicBezTo>
                <a:cubicBezTo>
                  <a:pt x="2178066" y="1380583"/>
                  <a:pt x="2178066" y="1380583"/>
                  <a:pt x="2178066" y="1380583"/>
                </a:cubicBezTo>
                <a:cubicBezTo>
                  <a:pt x="2154193" y="1421189"/>
                  <a:pt x="2095705" y="1454628"/>
                  <a:pt x="2049153" y="1454628"/>
                </a:cubicBezTo>
                <a:cubicBezTo>
                  <a:pt x="1380716" y="1454628"/>
                  <a:pt x="1380716" y="1454628"/>
                  <a:pt x="1380716" y="1454628"/>
                </a:cubicBezTo>
                <a:lnTo>
                  <a:pt x="1364343" y="1452030"/>
                </a:lnTo>
                <a:lnTo>
                  <a:pt x="1364343" y="1454627"/>
                </a:lnTo>
                <a:lnTo>
                  <a:pt x="0" y="145462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3840"/>
          </a:p>
        </p:txBody>
      </p:sp>
      <p:pic>
        <p:nvPicPr>
          <p:cNvPr id="13" name="Picture 6" descr="https://www.yunzhijia.com/docrest/file/downloadfile/5bfe101050f8dd54d4dbf5c1?bi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61355" y="99392"/>
            <a:ext cx="1353592" cy="50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497840" y="1517650"/>
            <a:ext cx="6799580" cy="1476375"/>
          </a:xfrm>
          <a:prstGeom prst="rect">
            <a:avLst/>
          </a:prstGeom>
          <a:noFill/>
        </p:spPr>
        <p:txBody>
          <a:bodyPr wrap="square">
            <a:spAutoFit/>
          </a:bodyPr>
          <a:lstStyle/>
          <a:p>
            <a:pPr algn="just">
              <a:lnSpc>
                <a:spcPct val="150000"/>
              </a:lnSpc>
            </a:pPr>
            <a:r>
              <a:rPr lang="en-US" altLang="zh-CN" sz="2000" kern="100" dirty="0">
                <a:latin typeface="微软雅黑" panose="020B0503020204020204" charset="-122"/>
                <a:ea typeface="微软雅黑" panose="020B0503020204020204" charset="-122"/>
                <a:cs typeface="Times New Roman" panose="02020603050405020304" pitchFamily="18" charset="0"/>
              </a:rPr>
              <a:t>      所有柜体接线均采用下进下出方式。布局方案客户现场实测确定。屏柜摆放在试验层二楼，柜体下端镂空正对走线窗口，如下图所示。</a:t>
            </a:r>
            <a:endParaRPr lang="en-US" altLang="zh-CN" sz="2000" kern="100" dirty="0">
              <a:latin typeface="微软雅黑" panose="020B0503020204020204" charset="-122"/>
              <a:ea typeface="微软雅黑" panose="020B0503020204020204" charset="-122"/>
              <a:cs typeface="Times New Roman" panose="02020603050405020304" pitchFamily="18" charset="0"/>
            </a:endParaRPr>
          </a:p>
        </p:txBody>
      </p:sp>
      <p:sp>
        <p:nvSpPr>
          <p:cNvPr id="20" name="TextBox 1"/>
          <p:cNvSpPr txBox="1"/>
          <p:nvPr/>
        </p:nvSpPr>
        <p:spPr>
          <a:xfrm>
            <a:off x="896806" y="260649"/>
            <a:ext cx="7393517" cy="829945"/>
          </a:xfrm>
          <a:prstGeom prst="rect">
            <a:avLst/>
          </a:prstGeom>
          <a:noFill/>
          <a:ln w="9525">
            <a:noFill/>
          </a:ln>
        </p:spPr>
        <p:txBody>
          <a:bodyPr>
            <a:spAutoFit/>
          </a:bodyPr>
          <a:lstStyle/>
          <a:p>
            <a:pPr marL="0" lvl="1"/>
            <a:r>
              <a:rPr lang="en-US" altLang="zh-CN" sz="2400" dirty="0">
                <a:solidFill>
                  <a:schemeClr val="bg1"/>
                </a:solidFill>
                <a:latin typeface="微软雅黑" panose="020B0503020204020204" charset="-122"/>
                <a:ea typeface="微软雅黑" panose="020B0503020204020204" charset="-122"/>
                <a:sym typeface="+mn-ea"/>
              </a:rPr>
              <a:t>03 </a:t>
            </a:r>
            <a:r>
              <a:rPr lang="zh-CN" altLang="en-US" sz="2400" dirty="0">
                <a:solidFill>
                  <a:schemeClr val="bg1"/>
                </a:solidFill>
                <a:latin typeface="微软雅黑" panose="020B0503020204020204" charset="-122"/>
                <a:ea typeface="微软雅黑" panose="020B0503020204020204" charset="-122"/>
                <a:sym typeface="+mn-ea"/>
              </a:rPr>
              <a:t>功能方案</a:t>
            </a:r>
            <a:r>
              <a:rPr lang="en-US" altLang="zh-CN" sz="2400" dirty="0">
                <a:solidFill>
                  <a:schemeClr val="bg1"/>
                </a:solidFill>
                <a:latin typeface="微软雅黑" panose="020B0503020204020204" charset="-122"/>
                <a:ea typeface="微软雅黑" panose="020B0503020204020204" charset="-122"/>
                <a:sym typeface="+mn-ea"/>
              </a:rPr>
              <a:t>-</a:t>
            </a:r>
            <a:r>
              <a:rPr lang="zh-CN" altLang="en-US" sz="2400" dirty="0">
                <a:solidFill>
                  <a:schemeClr val="bg1"/>
                </a:solidFill>
                <a:latin typeface="微软雅黑" panose="020B0503020204020204" charset="-122"/>
                <a:ea typeface="微软雅黑" panose="020B0503020204020204" charset="-122"/>
                <a:sym typeface="+mn-ea"/>
              </a:rPr>
              <a:t>机械设计</a:t>
            </a:r>
            <a:r>
              <a:rPr lang="en-US" altLang="zh-CN" sz="2400" dirty="0">
                <a:solidFill>
                  <a:schemeClr val="bg1"/>
                </a:solidFill>
                <a:latin typeface="微软雅黑" panose="020B0503020204020204" charset="-122"/>
                <a:ea typeface="微软雅黑" panose="020B0503020204020204" charset="-122"/>
                <a:sym typeface="+mn-ea"/>
              </a:rPr>
              <a:t> </a:t>
            </a:r>
            <a:endParaRPr lang="zh-CN" altLang="en-US" sz="2400" dirty="0">
              <a:solidFill>
                <a:schemeClr val="bg1"/>
              </a:solidFill>
              <a:latin typeface="微软雅黑" panose="020B0503020204020204" charset="-122"/>
              <a:ea typeface="微软雅黑" panose="020B0503020204020204" charset="-122"/>
            </a:endParaRPr>
          </a:p>
          <a:p>
            <a:pPr marL="0" lvl="1"/>
            <a:endParaRPr lang="zh-CN" altLang="en-US" sz="2400" dirty="0">
              <a:solidFill>
                <a:schemeClr val="bg1"/>
              </a:solidFill>
              <a:latin typeface="微软雅黑" panose="020B0503020204020204" charset="-122"/>
              <a:ea typeface="微软雅黑" panose="020B0503020204020204" charset="-122"/>
            </a:endParaRPr>
          </a:p>
        </p:txBody>
      </p:sp>
      <p:sp>
        <p:nvSpPr>
          <p:cNvPr id="14" name="矩形 13"/>
          <p:cNvSpPr/>
          <p:nvPr>
            <p:custDataLst>
              <p:tags r:id="rId2"/>
            </p:custDataLst>
          </p:nvPr>
        </p:nvSpPr>
        <p:spPr>
          <a:xfrm>
            <a:off x="307090" y="957170"/>
            <a:ext cx="2068830" cy="368300"/>
          </a:xfrm>
          <a:prstGeom prst="rect">
            <a:avLst/>
          </a:prstGeom>
        </p:spPr>
        <p:txBody>
          <a:bodyPr wrap="none">
            <a:spAutoFit/>
          </a:bodyPr>
          <a:p>
            <a:pPr marL="285750" indent="-285750">
              <a:buFont typeface="Wingdings" panose="05000000000000000000" pitchFamily="2" charset="2"/>
              <a:buChar char="u"/>
            </a:pPr>
            <a:r>
              <a:rPr lang="zh-CN" altLang="en-US" dirty="0">
                <a:solidFill>
                  <a:schemeClr val="accent1">
                    <a:lumMod val="75000"/>
                  </a:schemeClr>
                </a:solidFill>
                <a:latin typeface="微软雅黑" panose="020B0503020204020204" charset="-122"/>
                <a:ea typeface="微软雅黑" panose="020B0503020204020204" charset="-122"/>
              </a:rPr>
              <a:t>机械接口方案：</a:t>
            </a:r>
            <a:endParaRPr lang="zh-CN" altLang="en-US" dirty="0">
              <a:solidFill>
                <a:schemeClr val="accent1">
                  <a:lumMod val="75000"/>
                </a:schemeClr>
              </a:solidFill>
              <a:latin typeface="微软雅黑" panose="020B0503020204020204" charset="-122"/>
              <a:ea typeface="微软雅黑" panose="020B0503020204020204" charset="-122"/>
            </a:endParaRPr>
          </a:p>
        </p:txBody>
      </p:sp>
      <p:pic>
        <p:nvPicPr>
          <p:cNvPr id="39" name="图片 18"/>
          <p:cNvPicPr>
            <a:picLocks noChangeAspect="1"/>
          </p:cNvPicPr>
          <p:nvPr>
            <p:custDataLst>
              <p:tags r:id="rId3"/>
            </p:custDataLst>
          </p:nvPr>
        </p:nvPicPr>
        <p:blipFill>
          <a:blip r:embed="rId4"/>
          <a:stretch>
            <a:fillRect/>
          </a:stretch>
        </p:blipFill>
        <p:spPr>
          <a:xfrm>
            <a:off x="4065270" y="3328035"/>
            <a:ext cx="3284855" cy="2545715"/>
          </a:xfrm>
          <a:prstGeom prst="rect">
            <a:avLst/>
          </a:prstGeom>
          <a:noFill/>
          <a:ln>
            <a:noFill/>
          </a:ln>
        </p:spPr>
      </p:pic>
      <p:pic>
        <p:nvPicPr>
          <p:cNvPr id="38" name="图片 17"/>
          <p:cNvPicPr>
            <a:picLocks noChangeAspect="1"/>
          </p:cNvPicPr>
          <p:nvPr>
            <p:custDataLst>
              <p:tags r:id="rId5"/>
            </p:custDataLst>
          </p:nvPr>
        </p:nvPicPr>
        <p:blipFill>
          <a:blip r:embed="rId6"/>
          <a:stretch>
            <a:fillRect/>
          </a:stretch>
        </p:blipFill>
        <p:spPr>
          <a:xfrm>
            <a:off x="497840" y="3331210"/>
            <a:ext cx="3305175" cy="2537460"/>
          </a:xfrm>
          <a:prstGeom prst="rect">
            <a:avLst/>
          </a:prstGeom>
          <a:noFill/>
          <a:ln>
            <a:noFill/>
          </a:ln>
        </p:spPr>
      </p:pic>
      <p:sp>
        <p:nvSpPr>
          <p:cNvPr id="3" name="矩形 2"/>
          <p:cNvSpPr/>
          <p:nvPr>
            <p:custDataLst>
              <p:tags r:id="rId7"/>
            </p:custDataLst>
          </p:nvPr>
        </p:nvSpPr>
        <p:spPr>
          <a:xfrm>
            <a:off x="7923915" y="1090520"/>
            <a:ext cx="1611630" cy="368300"/>
          </a:xfrm>
          <a:prstGeom prst="rect">
            <a:avLst/>
          </a:prstGeom>
        </p:spPr>
        <p:txBody>
          <a:bodyPr wrap="none">
            <a:spAutoFit/>
          </a:bodyPr>
          <a:p>
            <a:pPr marL="285750" indent="-285750">
              <a:buFont typeface="Wingdings" panose="05000000000000000000" pitchFamily="2" charset="2"/>
              <a:buChar char="u"/>
            </a:pPr>
            <a:r>
              <a:rPr lang="zh-CN" altLang="en-US" dirty="0">
                <a:solidFill>
                  <a:schemeClr val="accent1">
                    <a:lumMod val="75000"/>
                  </a:schemeClr>
                </a:solidFill>
                <a:latin typeface="微软雅黑" panose="020B0503020204020204" charset="-122"/>
                <a:ea typeface="微软雅黑" panose="020B0503020204020204" charset="-122"/>
              </a:rPr>
              <a:t>外观方案：</a:t>
            </a:r>
            <a:endParaRPr lang="zh-CN" altLang="en-US" dirty="0">
              <a:solidFill>
                <a:schemeClr val="accent1">
                  <a:lumMod val="75000"/>
                </a:schemeClr>
              </a:solidFill>
              <a:latin typeface="微软雅黑" panose="020B0503020204020204" charset="-122"/>
              <a:ea typeface="微软雅黑" panose="020B0503020204020204" charset="-122"/>
            </a:endParaRPr>
          </a:p>
        </p:txBody>
      </p:sp>
      <p:pic>
        <p:nvPicPr>
          <p:cNvPr id="4" name="图片 3" descr="IMG_256"/>
          <p:cNvPicPr>
            <a:picLocks noChangeAspect="1"/>
          </p:cNvPicPr>
          <p:nvPr>
            <p:custDataLst>
              <p:tags r:id="rId8"/>
            </p:custDataLst>
          </p:nvPr>
        </p:nvPicPr>
        <p:blipFill>
          <a:blip r:embed="rId9"/>
          <a:srcRect l="12012" t="7044" r="15325" b="5966"/>
          <a:stretch>
            <a:fillRect/>
          </a:stretch>
        </p:blipFill>
        <p:spPr>
          <a:xfrm>
            <a:off x="8630920" y="3275965"/>
            <a:ext cx="2520315" cy="2648585"/>
          </a:xfrm>
          <a:prstGeom prst="rect">
            <a:avLst/>
          </a:prstGeom>
          <a:noFill/>
          <a:ln w="9525">
            <a:noFill/>
          </a:ln>
        </p:spPr>
      </p:pic>
      <p:sp>
        <p:nvSpPr>
          <p:cNvPr id="100" name="文本框 99"/>
          <p:cNvSpPr txBox="1"/>
          <p:nvPr/>
        </p:nvSpPr>
        <p:spPr>
          <a:xfrm>
            <a:off x="8087995" y="1517650"/>
            <a:ext cx="3499485" cy="1476375"/>
          </a:xfrm>
          <a:prstGeom prst="rect">
            <a:avLst/>
          </a:prstGeom>
          <a:noFill/>
          <a:ln w="9525">
            <a:noFill/>
          </a:ln>
        </p:spPr>
        <p:txBody>
          <a:bodyPr wrap="square">
            <a:spAutoFit/>
          </a:bodyPr>
          <a:p>
            <a:pPr algn="just">
              <a:lnSpc>
                <a:spcPct val="150000"/>
              </a:lnSpc>
              <a:buClrTx/>
              <a:buSzTx/>
              <a:buFontTx/>
            </a:pPr>
            <a:r>
              <a:rPr lang="en-US" altLang="zh-CN" sz="2000" b="0" kern="100" dirty="0">
                <a:latin typeface="微软雅黑" panose="020B0503020204020204" charset="-122"/>
                <a:ea typeface="微软雅黑" panose="020B0503020204020204" charset="-122"/>
                <a:cs typeface="Times New Roman" panose="02020603050405020304" pitchFamily="18" charset="0"/>
              </a:rPr>
              <a:t>    本试验系统采用一台电源屏柜。屏柜外观图如下所示，约1.2米左右。</a:t>
            </a:r>
            <a:endParaRPr lang="en-US" altLang="zh-CN" sz="2000" b="0" kern="1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239347" y="796199"/>
            <a:ext cx="11875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48"/>
          <p:cNvSpPr/>
          <p:nvPr/>
        </p:nvSpPr>
        <p:spPr>
          <a:xfrm>
            <a:off x="239347" y="271231"/>
            <a:ext cx="7848600" cy="493184"/>
          </a:xfrm>
          <a:custGeom>
            <a:avLst/>
            <a:gdLst>
              <a:gd name="connsiteX0" fmla="*/ 0 w 2529293"/>
              <a:gd name="connsiteY0" fmla="*/ 0 h 1454628"/>
              <a:gd name="connsiteX1" fmla="*/ 1364343 w 2529293"/>
              <a:gd name="connsiteY1" fmla="*/ 0 h 1454628"/>
              <a:gd name="connsiteX2" fmla="*/ 1364343 w 2529293"/>
              <a:gd name="connsiteY2" fmla="*/ 2599 h 1454628"/>
              <a:gd name="connsiteX3" fmla="*/ 1380716 w 2529293"/>
              <a:gd name="connsiteY3" fmla="*/ 2 h 1454628"/>
              <a:gd name="connsiteX4" fmla="*/ 2049153 w 2529293"/>
              <a:gd name="connsiteY4" fmla="*/ 2 h 1454628"/>
              <a:gd name="connsiteX5" fmla="*/ 2178066 w 2529293"/>
              <a:gd name="connsiteY5" fmla="*/ 74047 h 1454628"/>
              <a:gd name="connsiteX6" fmla="*/ 2512284 w 2529293"/>
              <a:gd name="connsiteY6" fmla="*/ 653270 h 1454628"/>
              <a:gd name="connsiteX7" fmla="*/ 2529293 w 2529293"/>
              <a:gd name="connsiteY7" fmla="*/ 727315 h 1454628"/>
              <a:gd name="connsiteX8" fmla="*/ 2512284 w 2529293"/>
              <a:gd name="connsiteY8" fmla="*/ 801360 h 1454628"/>
              <a:gd name="connsiteX9" fmla="*/ 2178066 w 2529293"/>
              <a:gd name="connsiteY9" fmla="*/ 1380583 h 1454628"/>
              <a:gd name="connsiteX10" fmla="*/ 2049153 w 2529293"/>
              <a:gd name="connsiteY10" fmla="*/ 1454628 h 1454628"/>
              <a:gd name="connsiteX11" fmla="*/ 1380716 w 2529293"/>
              <a:gd name="connsiteY11" fmla="*/ 1454628 h 1454628"/>
              <a:gd name="connsiteX12" fmla="*/ 1364343 w 2529293"/>
              <a:gd name="connsiteY12" fmla="*/ 1452030 h 1454628"/>
              <a:gd name="connsiteX13" fmla="*/ 1364343 w 2529293"/>
              <a:gd name="connsiteY13" fmla="*/ 1454627 h 1454628"/>
              <a:gd name="connsiteX14" fmla="*/ 0 w 2529293"/>
              <a:gd name="connsiteY14" fmla="*/ 1454627 h 145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293" h="1454628">
                <a:moveTo>
                  <a:pt x="0" y="0"/>
                </a:moveTo>
                <a:lnTo>
                  <a:pt x="1364343" y="0"/>
                </a:lnTo>
                <a:lnTo>
                  <a:pt x="1364343" y="2599"/>
                </a:lnTo>
                <a:lnTo>
                  <a:pt x="1380716" y="2"/>
                </a:lnTo>
                <a:lnTo>
                  <a:pt x="2049153" y="2"/>
                </a:lnTo>
                <a:cubicBezTo>
                  <a:pt x="2095705" y="2"/>
                  <a:pt x="2154193" y="33442"/>
                  <a:pt x="2178066" y="74047"/>
                </a:cubicBezTo>
                <a:cubicBezTo>
                  <a:pt x="2512284" y="653270"/>
                  <a:pt x="2512284" y="653270"/>
                  <a:pt x="2512284" y="653270"/>
                </a:cubicBezTo>
                <a:cubicBezTo>
                  <a:pt x="2523623" y="673573"/>
                  <a:pt x="2529293" y="700444"/>
                  <a:pt x="2529293" y="727315"/>
                </a:cubicBezTo>
                <a:cubicBezTo>
                  <a:pt x="2529293" y="754186"/>
                  <a:pt x="2523623" y="781058"/>
                  <a:pt x="2512284" y="801360"/>
                </a:cubicBezTo>
                <a:cubicBezTo>
                  <a:pt x="2178066" y="1380583"/>
                  <a:pt x="2178066" y="1380583"/>
                  <a:pt x="2178066" y="1380583"/>
                </a:cubicBezTo>
                <a:cubicBezTo>
                  <a:pt x="2154193" y="1421189"/>
                  <a:pt x="2095705" y="1454628"/>
                  <a:pt x="2049153" y="1454628"/>
                </a:cubicBezTo>
                <a:cubicBezTo>
                  <a:pt x="1380716" y="1454628"/>
                  <a:pt x="1380716" y="1454628"/>
                  <a:pt x="1380716" y="1454628"/>
                </a:cubicBezTo>
                <a:lnTo>
                  <a:pt x="1364343" y="1452030"/>
                </a:lnTo>
                <a:lnTo>
                  <a:pt x="1364343" y="1454627"/>
                </a:lnTo>
                <a:lnTo>
                  <a:pt x="0" y="145462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3840"/>
          </a:p>
        </p:txBody>
      </p:sp>
      <p:pic>
        <p:nvPicPr>
          <p:cNvPr id="13" name="Picture 6" descr="https://www.yunzhijia.com/docrest/file/downloadfile/5bfe101050f8dd54d4dbf5c1?bi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61355" y="99392"/>
            <a:ext cx="1353592" cy="50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714525" y="1414614"/>
            <a:ext cx="10556449" cy="553085"/>
          </a:xfrm>
          <a:prstGeom prst="rect">
            <a:avLst/>
          </a:prstGeom>
          <a:noFill/>
        </p:spPr>
        <p:txBody>
          <a:bodyPr wrap="square">
            <a:spAutoFit/>
          </a:bodyPr>
          <a:lstStyle/>
          <a:p>
            <a:pPr algn="just">
              <a:lnSpc>
                <a:spcPct val="150000"/>
              </a:lnSpc>
            </a:pPr>
            <a:endParaRPr lang="en-US" altLang="zh-CN" sz="2000" kern="100" dirty="0">
              <a:latin typeface="微软雅黑" panose="020B0503020204020204" charset="-122"/>
              <a:ea typeface="微软雅黑" panose="020B0503020204020204" charset="-122"/>
              <a:cs typeface="Times New Roman" panose="02020603050405020304" pitchFamily="18" charset="0"/>
            </a:endParaRPr>
          </a:p>
        </p:txBody>
      </p:sp>
      <p:sp>
        <p:nvSpPr>
          <p:cNvPr id="20" name="TextBox 1"/>
          <p:cNvSpPr txBox="1"/>
          <p:nvPr/>
        </p:nvSpPr>
        <p:spPr>
          <a:xfrm>
            <a:off x="896806" y="260649"/>
            <a:ext cx="7393517" cy="829945"/>
          </a:xfrm>
          <a:prstGeom prst="rect">
            <a:avLst/>
          </a:prstGeom>
          <a:noFill/>
          <a:ln w="9525">
            <a:noFill/>
          </a:ln>
        </p:spPr>
        <p:txBody>
          <a:bodyPr>
            <a:spAutoFit/>
          </a:bodyPr>
          <a:lstStyle/>
          <a:p>
            <a:pPr marL="0" lvl="1"/>
            <a:r>
              <a:rPr lang="en-US" altLang="zh-CN" sz="2400" dirty="0">
                <a:solidFill>
                  <a:schemeClr val="bg1"/>
                </a:solidFill>
                <a:latin typeface="微软雅黑" panose="020B0503020204020204" charset="-122"/>
                <a:ea typeface="微软雅黑" panose="020B0503020204020204" charset="-122"/>
              </a:rPr>
              <a:t>03 </a:t>
            </a:r>
            <a:r>
              <a:rPr lang="zh-CN" altLang="en-US" sz="2400" dirty="0">
                <a:solidFill>
                  <a:schemeClr val="bg1"/>
                </a:solidFill>
                <a:latin typeface="微软雅黑" panose="020B0503020204020204" charset="-122"/>
                <a:ea typeface="微软雅黑" panose="020B0503020204020204" charset="-122"/>
              </a:rPr>
              <a:t>功能方案</a:t>
            </a:r>
            <a:r>
              <a:rPr lang="en-US" altLang="zh-CN" sz="2400" dirty="0">
                <a:solidFill>
                  <a:schemeClr val="bg1"/>
                </a:solidFill>
                <a:latin typeface="微软雅黑" panose="020B0503020204020204" charset="-122"/>
                <a:ea typeface="微软雅黑" panose="020B0503020204020204" charset="-122"/>
              </a:rPr>
              <a:t>-</a:t>
            </a:r>
            <a:r>
              <a:rPr lang="zh-CN" altLang="en-US" sz="2400" dirty="0">
                <a:solidFill>
                  <a:schemeClr val="bg1"/>
                </a:solidFill>
                <a:latin typeface="微软雅黑" panose="020B0503020204020204" charset="-122"/>
                <a:ea typeface="微软雅黑" panose="020B0503020204020204" charset="-122"/>
                <a:sym typeface="+mn-ea"/>
              </a:rPr>
              <a:t>主要配置清单</a:t>
            </a:r>
            <a:r>
              <a:rPr lang="en-US" altLang="zh-CN" sz="2400" dirty="0">
                <a:solidFill>
                  <a:schemeClr val="bg1"/>
                </a:solidFill>
                <a:latin typeface="微软雅黑" panose="020B0503020204020204" charset="-122"/>
                <a:ea typeface="微软雅黑" panose="020B0503020204020204" charset="-122"/>
                <a:sym typeface="+mn-ea"/>
              </a:rPr>
              <a:t> </a:t>
            </a:r>
            <a:endParaRPr lang="zh-CN" altLang="en-US" sz="2400" dirty="0">
              <a:solidFill>
                <a:schemeClr val="bg1"/>
              </a:solidFill>
              <a:latin typeface="微软雅黑" panose="020B0503020204020204" charset="-122"/>
              <a:ea typeface="微软雅黑" panose="020B0503020204020204" charset="-122"/>
            </a:endParaRPr>
          </a:p>
          <a:p>
            <a:pPr marL="0" lvl="1"/>
            <a:endParaRPr lang="zh-CN" altLang="en-US" sz="2400" dirty="0">
              <a:solidFill>
                <a:schemeClr val="bg1"/>
              </a:solidFill>
              <a:latin typeface="微软雅黑" panose="020B0503020204020204" charset="-122"/>
              <a:ea typeface="微软雅黑" panose="020B0503020204020204" charset="-122"/>
            </a:endParaRPr>
          </a:p>
        </p:txBody>
      </p:sp>
      <p:graphicFrame>
        <p:nvGraphicFramePr>
          <p:cNvPr id="6" name="表格 5"/>
          <p:cNvGraphicFramePr/>
          <p:nvPr>
            <p:custDataLst>
              <p:tags r:id="rId2"/>
            </p:custDataLst>
          </p:nvPr>
        </p:nvGraphicFramePr>
        <p:xfrm>
          <a:off x="714375" y="1090295"/>
          <a:ext cx="10742930" cy="4394835"/>
        </p:xfrm>
        <a:graphic>
          <a:graphicData uri="http://schemas.openxmlformats.org/drawingml/2006/table">
            <a:tbl>
              <a:tblPr firstRow="1" bandRow="1">
                <a:tableStyleId>{5C22544A-7EE6-4342-B048-85BDC9FD1C3A}</a:tableStyleId>
              </a:tblPr>
              <a:tblGrid>
                <a:gridCol w="1492250"/>
                <a:gridCol w="2100580"/>
                <a:gridCol w="3569970"/>
                <a:gridCol w="3580130"/>
              </a:tblGrid>
              <a:tr h="394970">
                <a:tc>
                  <a:txBody>
                    <a:bodyPr/>
                    <a:p>
                      <a:pPr algn="ctr" fontAlgn="auto">
                        <a:buNone/>
                      </a:pPr>
                      <a:r>
                        <a:rPr lang="zh-CN" altLang="en-US" dirty="0"/>
                        <a:t>名称</a:t>
                      </a:r>
                      <a:endParaRPr lang="zh-CN" altLang="en-US" dirty="0"/>
                    </a:p>
                  </a:txBody>
                  <a:tcPr anchor="ctr"/>
                </a:tc>
                <a:tc>
                  <a:txBody>
                    <a:bodyPr/>
                    <a:p>
                      <a:pPr algn="ctr" fontAlgn="auto">
                        <a:buNone/>
                      </a:pPr>
                      <a:r>
                        <a:rPr lang="zh-CN" altLang="en-US"/>
                        <a:t>图片</a:t>
                      </a:r>
                      <a:endParaRPr lang="zh-CN" altLang="en-US"/>
                    </a:p>
                  </a:txBody>
                  <a:tcPr anchor="ctr"/>
                </a:tc>
                <a:tc>
                  <a:txBody>
                    <a:bodyPr/>
                    <a:p>
                      <a:pPr algn="ctr" fontAlgn="auto">
                        <a:buNone/>
                      </a:pPr>
                      <a:r>
                        <a:rPr lang="zh-CN" altLang="en-US"/>
                        <a:t>技术参数</a:t>
                      </a:r>
                      <a:endParaRPr lang="zh-CN" altLang="en-US"/>
                    </a:p>
                  </a:txBody>
                  <a:tcPr anchor="ctr"/>
                </a:tc>
                <a:tc>
                  <a:txBody>
                    <a:bodyPr/>
                    <a:p>
                      <a:pPr algn="ctr" fontAlgn="auto">
                        <a:buNone/>
                      </a:pPr>
                      <a:r>
                        <a:rPr lang="zh-CN" altLang="en-US"/>
                        <a:t>备注</a:t>
                      </a:r>
                      <a:endParaRPr lang="zh-CN" altLang="en-US"/>
                    </a:p>
                  </a:txBody>
                  <a:tcPr anchor="ctr"/>
                </a:tc>
              </a:tr>
              <a:tr h="810895">
                <a:tc>
                  <a:txBody>
                    <a:bodyPr/>
                    <a:p>
                      <a:pPr indent="0" algn="ctr">
                        <a:buNone/>
                      </a:pPr>
                      <a:r>
                        <a:rPr lang="en-US" sz="1800">
                          <a:latin typeface="宋体" panose="02010600030101010101" pitchFamily="2" charset="-122"/>
                          <a:ea typeface="宋体" panose="02010600030101010101" pitchFamily="2" charset="-122"/>
                          <a:cs typeface="宋体" panose="02010600030101010101" pitchFamily="2" charset="-122"/>
                          <a:sym typeface="+mn-ea"/>
                        </a:rPr>
                        <a:t>开关电源</a:t>
                      </a:r>
                      <a:endParaRPr lang="en-US" altLang="en-US" sz="1800">
                        <a:latin typeface="宋体" panose="02010600030101010101" pitchFamily="2" charset="-122"/>
                        <a:ea typeface="宋体" panose="02010600030101010101" pitchFamily="2" charset="-122"/>
                        <a:cs typeface="宋体" panose="02010600030101010101" pitchFamily="2" charset="-122"/>
                        <a:sym typeface="+mn-ea"/>
                      </a:endParaRPr>
                    </a:p>
                  </a:txBody>
                  <a:tcPr anchor="ctr"/>
                </a:tc>
                <a:tc>
                  <a:txBody>
                    <a:bodyPr/>
                    <a:p>
                      <a:pPr algn="ctr" fontAlgn="auto">
                        <a:buNone/>
                      </a:pPr>
                      <a:endParaRPr lang="en-US" altLang="zh-CN" sz="1800" dirty="0">
                        <a:latin typeface="宋体" panose="02010600030101010101" pitchFamily="2" charset="-122"/>
                        <a:ea typeface="宋体" panose="02010600030101010101" pitchFamily="2" charset="-122"/>
                      </a:endParaRPr>
                    </a:p>
                  </a:txBody>
                  <a:tcPr anchor="ctr"/>
                </a:tc>
                <a:tc>
                  <a:txBody>
                    <a:bodyPr/>
                    <a:p>
                      <a:pPr algn="l"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输入电源：AC220V输出电源：DC24V</a:t>
                      </a:r>
                      <a:endParaRPr lang="en-US" altLang="en-US" sz="1800">
                        <a:latin typeface="宋体" panose="02010600030101010101" pitchFamily="2" charset="-122"/>
                        <a:ea typeface="宋体" panose="02010600030101010101" pitchFamily="2" charset="-122"/>
                        <a:cs typeface="宋体" panose="02010600030101010101" pitchFamily="2" charset="-122"/>
                        <a:sym typeface="+mn-ea"/>
                      </a:endParaRPr>
                    </a:p>
                  </a:txBody>
                  <a:tcPr anchor="ctr"/>
                </a:tc>
                <a:tc>
                  <a:txBody>
                    <a:bodyPr/>
                    <a:p>
                      <a:pPr algn="l" fontAlgn="auto">
                        <a:buNone/>
                      </a:pPr>
                      <a:r>
                        <a:rPr lang="zh-CN" altLang="en-US" sz="1800">
                          <a:latin typeface="宋体" panose="02010600030101010101" pitchFamily="2" charset="-122"/>
                          <a:ea typeface="宋体" panose="02010600030101010101" pitchFamily="2" charset="-122"/>
                          <a:cs typeface="宋体" panose="02010600030101010101" pitchFamily="2" charset="-122"/>
                        </a:rPr>
                        <a:t>为测控系统提供DC24V电源。</a:t>
                      </a:r>
                      <a:endParaRPr lang="zh-CN" altLang="en-US" sz="1800">
                        <a:latin typeface="宋体" panose="02010600030101010101" pitchFamily="2" charset="-122"/>
                        <a:ea typeface="宋体" panose="02010600030101010101" pitchFamily="2" charset="-122"/>
                        <a:cs typeface="宋体" panose="02010600030101010101" pitchFamily="2" charset="-122"/>
                      </a:endParaRPr>
                    </a:p>
                  </a:txBody>
                  <a:tcPr anchor="ctr"/>
                </a:tc>
              </a:tr>
              <a:tr h="1235710">
                <a:tc>
                  <a:txBody>
                    <a:bodyPr/>
                    <a:p>
                      <a:pPr algn="ctr" fontAlgn="auto">
                        <a:buClrTx/>
                        <a:buSzTx/>
                        <a:buFontTx/>
                        <a:buNone/>
                      </a:pPr>
                      <a:r>
                        <a:rPr lang="zh-CN" altLang="en-US" sz="1800">
                          <a:latin typeface="宋体" panose="02010600030101010101" pitchFamily="2" charset="-122"/>
                          <a:ea typeface="宋体" panose="02010600030101010101" pitchFamily="2" charset="-122"/>
                          <a:cs typeface="宋体" panose="02010600030101010101" pitchFamily="2" charset="-122"/>
                        </a:rPr>
                        <a:t>PLC</a:t>
                      </a:r>
                      <a:endParaRPr lang="zh-CN" altLang="en-US" sz="1800">
                        <a:latin typeface="宋体" panose="02010600030101010101" pitchFamily="2" charset="-122"/>
                        <a:ea typeface="宋体" panose="02010600030101010101" pitchFamily="2" charset="-122"/>
                        <a:cs typeface="宋体" panose="02010600030101010101" pitchFamily="2" charset="-122"/>
                      </a:endParaRPr>
                    </a:p>
                  </a:txBody>
                  <a:tcPr anchor="ctr"/>
                </a:tc>
                <a:tc>
                  <a:txBody>
                    <a:bodyPr/>
                    <a:p>
                      <a:pPr algn="l" fontAlgn="auto">
                        <a:buClrTx/>
                        <a:buSzTx/>
                        <a:buFontTx/>
                        <a:buNone/>
                      </a:pPr>
                      <a:endParaRPr lang="zh-CN" altLang="en-US" sz="1800">
                        <a:latin typeface="宋体" panose="02010600030101010101" pitchFamily="2" charset="-122"/>
                        <a:ea typeface="宋体" panose="02010600030101010101" pitchFamily="2" charset="-122"/>
                        <a:cs typeface="宋体" panose="02010600030101010101" pitchFamily="2" charset="-122"/>
                      </a:endParaRPr>
                    </a:p>
                    <a:p>
                      <a:pPr algn="l" fontAlgn="auto">
                        <a:buClrTx/>
                        <a:buSzTx/>
                        <a:buFontTx/>
                        <a:buNone/>
                      </a:pPr>
                      <a:endParaRPr lang="zh-CN" altLang="en-US" sz="1800">
                        <a:latin typeface="宋体" panose="02010600030101010101" pitchFamily="2" charset="-122"/>
                        <a:ea typeface="宋体" panose="02010600030101010101" pitchFamily="2" charset="-122"/>
                        <a:cs typeface="宋体" panose="02010600030101010101" pitchFamily="2" charset="-122"/>
                      </a:endParaRPr>
                    </a:p>
                    <a:p>
                      <a:pPr algn="l" fontAlgn="auto">
                        <a:buClrTx/>
                        <a:buSzTx/>
                        <a:buFontTx/>
                        <a:buNone/>
                      </a:pPr>
                      <a:endParaRPr lang="zh-CN" altLang="en-US" sz="1800">
                        <a:latin typeface="宋体" panose="02010600030101010101" pitchFamily="2" charset="-122"/>
                        <a:ea typeface="宋体" panose="02010600030101010101" pitchFamily="2" charset="-122"/>
                        <a:cs typeface="宋体" panose="02010600030101010101" pitchFamily="2" charset="-122"/>
                      </a:endParaRPr>
                    </a:p>
                    <a:p>
                      <a:pPr algn="l" fontAlgn="auto">
                        <a:buClrTx/>
                        <a:buSzTx/>
                        <a:buFontTx/>
                        <a:buNone/>
                      </a:pPr>
                      <a:endParaRPr lang="zh-CN" altLang="en-US" sz="1800">
                        <a:latin typeface="宋体" panose="02010600030101010101" pitchFamily="2" charset="-122"/>
                        <a:ea typeface="宋体" panose="02010600030101010101" pitchFamily="2" charset="-122"/>
                        <a:cs typeface="宋体" panose="02010600030101010101" pitchFamily="2" charset="-122"/>
                      </a:endParaRPr>
                    </a:p>
                    <a:p>
                      <a:pPr algn="l" fontAlgn="auto">
                        <a:buClrTx/>
                        <a:buSzTx/>
                        <a:buFontTx/>
                        <a:buNone/>
                      </a:pPr>
                      <a:endParaRPr lang="zh-CN" altLang="en-US" sz="1800">
                        <a:latin typeface="宋体" panose="02010600030101010101" pitchFamily="2" charset="-122"/>
                        <a:ea typeface="宋体" panose="02010600030101010101" pitchFamily="2" charset="-122"/>
                        <a:cs typeface="宋体" panose="02010600030101010101" pitchFamily="2" charset="-122"/>
                      </a:endParaRPr>
                    </a:p>
                  </a:txBody>
                  <a:tcPr anchor="ctr"/>
                </a:tc>
                <a:tc>
                  <a:txBody>
                    <a:bodyPr/>
                    <a:p>
                      <a:pPr algn="l" fontAlgn="auto">
                        <a:buClrTx/>
                        <a:buSzTx/>
                        <a:buFontTx/>
                        <a:buNone/>
                      </a:pPr>
                      <a:r>
                        <a:rPr lang="zh-CN" altLang="en-US" sz="1800">
                          <a:latin typeface="宋体" panose="02010600030101010101" pitchFamily="2" charset="-122"/>
                          <a:ea typeface="宋体" panose="02010600030101010101" pitchFamily="2" charset="-122"/>
                          <a:cs typeface="宋体" panose="02010600030101010101" pitchFamily="2" charset="-122"/>
                        </a:rPr>
                        <a:t>工作电源：DC24V</a:t>
                      </a:r>
                      <a:endParaRPr lang="zh-CN" altLang="en-US" sz="1800">
                        <a:latin typeface="宋体" panose="02010600030101010101" pitchFamily="2" charset="-122"/>
                        <a:ea typeface="宋体" panose="02010600030101010101" pitchFamily="2" charset="-122"/>
                        <a:cs typeface="宋体" panose="02010600030101010101" pitchFamily="2" charset="-122"/>
                      </a:endParaRPr>
                    </a:p>
                    <a:p>
                      <a:pPr algn="l" fontAlgn="auto">
                        <a:buClrTx/>
                        <a:buSzTx/>
                        <a:buFontTx/>
                        <a:buNone/>
                      </a:pPr>
                      <a:r>
                        <a:rPr lang="zh-CN" altLang="en-US" sz="1800">
                          <a:latin typeface="宋体" panose="02010600030101010101" pitchFamily="2" charset="-122"/>
                          <a:ea typeface="宋体" panose="02010600030101010101" pitchFamily="2" charset="-122"/>
                          <a:cs typeface="宋体" panose="02010600030101010101" pitchFamily="2" charset="-122"/>
                        </a:rPr>
                        <a:t>通讯接口：RJ45/RS485</a:t>
                      </a:r>
                      <a:endParaRPr lang="zh-CN" altLang="en-US" sz="1800">
                        <a:latin typeface="宋体" panose="02010600030101010101" pitchFamily="2" charset="-122"/>
                        <a:ea typeface="宋体" panose="02010600030101010101" pitchFamily="2" charset="-122"/>
                        <a:cs typeface="宋体" panose="02010600030101010101" pitchFamily="2" charset="-122"/>
                      </a:endParaRPr>
                    </a:p>
                    <a:p>
                      <a:pPr algn="l" fontAlgn="auto">
                        <a:buClrTx/>
                        <a:buSzTx/>
                        <a:buFontTx/>
                        <a:buNone/>
                      </a:pPr>
                      <a:r>
                        <a:rPr lang="zh-CN" altLang="en-US" sz="1800">
                          <a:latin typeface="宋体" panose="02010600030101010101" pitchFamily="2" charset="-122"/>
                          <a:ea typeface="宋体" panose="02010600030101010101" pitchFamily="2" charset="-122"/>
                          <a:cs typeface="宋体" panose="02010600030101010101" pitchFamily="2" charset="-122"/>
                        </a:rPr>
                        <a:t>I/O数量：12DI/56DO</a:t>
                      </a:r>
                      <a:endParaRPr lang="zh-CN" altLang="en-US" sz="1800">
                        <a:latin typeface="宋体" panose="02010600030101010101" pitchFamily="2" charset="-122"/>
                        <a:ea typeface="宋体" panose="02010600030101010101" pitchFamily="2" charset="-122"/>
                        <a:cs typeface="宋体" panose="02010600030101010101" pitchFamily="2" charset="-122"/>
                      </a:endParaRPr>
                    </a:p>
                  </a:txBody>
                  <a:tcPr anchor="ctr"/>
                </a:tc>
                <a:tc>
                  <a:txBody>
                    <a:bodyPr/>
                    <a:p>
                      <a:pPr algn="l" fontAlgn="auto">
                        <a:buClrTx/>
                        <a:buSzTx/>
                        <a:buFontTx/>
                        <a:buNone/>
                      </a:pPr>
                      <a:r>
                        <a:rPr lang="zh-CN" altLang="en-US" sz="1800">
                          <a:latin typeface="宋体" panose="02010600030101010101" pitchFamily="2" charset="-122"/>
                          <a:ea typeface="宋体" panose="02010600030101010101" pitchFamily="2" charset="-122"/>
                          <a:cs typeface="宋体" panose="02010600030101010101" pitchFamily="2" charset="-122"/>
                        </a:rPr>
                        <a:t>DI模块主要用于检测试验设备启用状态等，完成实时监测设备状态功能。</a:t>
                      </a:r>
                      <a:endParaRPr lang="zh-CN" altLang="en-US" sz="1800">
                        <a:latin typeface="宋体" panose="02010600030101010101" pitchFamily="2" charset="-122"/>
                        <a:ea typeface="宋体" panose="02010600030101010101" pitchFamily="2" charset="-122"/>
                        <a:cs typeface="宋体" panose="02010600030101010101" pitchFamily="2" charset="-122"/>
                      </a:endParaRPr>
                    </a:p>
                  </a:txBody>
                  <a:tcPr anchor="ctr"/>
                </a:tc>
              </a:tr>
              <a:tr h="690880">
                <a:tc>
                  <a:txBody>
                    <a:bodyPr/>
                    <a:p>
                      <a:pPr algn="ctr" fontAlgn="auto">
                        <a:buNone/>
                      </a:pPr>
                      <a:r>
                        <a:rPr lang="zh-CN" altLang="en-US" sz="1800">
                          <a:latin typeface="宋体" panose="02010600030101010101" pitchFamily="2" charset="-122"/>
                          <a:ea typeface="宋体" panose="02010600030101010101" pitchFamily="2" charset="-122"/>
                        </a:rPr>
                        <a:t>交换机</a:t>
                      </a:r>
                      <a:endParaRPr lang="zh-CN" altLang="en-US" sz="1800">
                        <a:latin typeface="宋体" panose="02010600030101010101" pitchFamily="2" charset="-122"/>
                        <a:ea typeface="宋体" panose="02010600030101010101" pitchFamily="2" charset="-122"/>
                      </a:endParaRPr>
                    </a:p>
                  </a:txBody>
                  <a:tcPr anchor="ctr"/>
                </a:tc>
                <a:tc>
                  <a:txBody>
                    <a:bodyPr/>
                    <a:p>
                      <a:pPr algn="ctr" fontAlgn="auto">
                        <a:buNone/>
                      </a:pPr>
                      <a:endParaRPr lang="en-US" altLang="zh-CN" sz="1800">
                        <a:latin typeface="宋体" panose="02010600030101010101" pitchFamily="2" charset="-122"/>
                        <a:ea typeface="宋体" panose="02010600030101010101" pitchFamily="2" charset="-122"/>
                      </a:endParaRPr>
                    </a:p>
                  </a:txBody>
                  <a:tcPr anchor="ctr"/>
                </a:tc>
                <a:tc>
                  <a:txBody>
                    <a:bodyPr/>
                    <a:p>
                      <a:pPr algn="l" fontAlgn="auto">
                        <a:buNone/>
                      </a:pPr>
                      <a:r>
                        <a:rPr lang="zh-CN" altLang="en-US" sz="1800" dirty="0">
                          <a:latin typeface="宋体" panose="02010600030101010101" pitchFamily="2" charset="-122"/>
                          <a:ea typeface="宋体" panose="02010600030101010101" pitchFamily="2" charset="-122"/>
                        </a:rPr>
                        <a:t>新华三（H3C）48口全千兆企业级核心网管交换机</a:t>
                      </a:r>
                      <a:endParaRPr lang="zh-CN" altLang="en-US" sz="1800" dirty="0">
                        <a:latin typeface="宋体" panose="02010600030101010101" pitchFamily="2" charset="-122"/>
                        <a:ea typeface="宋体" panose="02010600030101010101" pitchFamily="2" charset="-122"/>
                      </a:endParaRPr>
                    </a:p>
                  </a:txBody>
                  <a:tcPr anchor="ctr"/>
                </a:tc>
                <a:tc>
                  <a:txBody>
                    <a:bodyPr/>
                    <a:p>
                      <a:pPr algn="l" fontAlgn="auto">
                        <a:buNone/>
                      </a:pPr>
                      <a:r>
                        <a:rPr lang="zh-CN" altLang="en-US" sz="1800" dirty="0">
                          <a:latin typeface="宋体" panose="02010600030101010101" pitchFamily="2" charset="-122"/>
                          <a:ea typeface="宋体" panose="02010600030101010101" pitchFamily="2" charset="-122"/>
                        </a:rPr>
                        <a:t>连接所有的试验间工控机和服务器以及监测终端</a:t>
                      </a:r>
                      <a:endParaRPr lang="zh-CN" altLang="en-US" sz="1800" dirty="0">
                        <a:latin typeface="宋体" panose="02010600030101010101" pitchFamily="2" charset="-122"/>
                        <a:ea typeface="宋体" panose="02010600030101010101" pitchFamily="2" charset="-122"/>
                      </a:endParaRPr>
                    </a:p>
                  </a:txBody>
                  <a:tcPr anchor="ctr"/>
                </a:tc>
              </a:tr>
              <a:tr h="394970">
                <a:tc>
                  <a:txBody>
                    <a:bodyPr/>
                    <a:p>
                      <a:pPr algn="ctr" fontAlgn="auto">
                        <a:buNone/>
                      </a:pPr>
                      <a:r>
                        <a:rPr lang="zh-CN" altLang="en-US" sz="1800">
                          <a:latin typeface="宋体" panose="02010600030101010101" pitchFamily="2" charset="-122"/>
                          <a:ea typeface="宋体" panose="02010600030101010101" pitchFamily="2" charset="-122"/>
                        </a:rPr>
                        <a:t>服务器</a:t>
                      </a:r>
                      <a:endParaRPr lang="zh-CN" altLang="en-US" sz="1800">
                        <a:latin typeface="宋体" panose="02010600030101010101" pitchFamily="2" charset="-122"/>
                        <a:ea typeface="宋体" panose="02010600030101010101" pitchFamily="2" charset="-122"/>
                      </a:endParaRPr>
                    </a:p>
                  </a:txBody>
                  <a:tcPr anchor="ctr"/>
                </a:tc>
                <a:tc>
                  <a:txBody>
                    <a:bodyPr/>
                    <a:p>
                      <a:pPr algn="ctr" fontAlgn="auto">
                        <a:buNone/>
                      </a:pPr>
                      <a:endParaRPr lang="en-US" altLang="zh-CN" sz="1800">
                        <a:latin typeface="宋体" panose="02010600030101010101" pitchFamily="2" charset="-122"/>
                        <a:ea typeface="宋体" panose="02010600030101010101" pitchFamily="2" charset="-122"/>
                      </a:endParaRPr>
                    </a:p>
                  </a:txBody>
                  <a:tcPr anchor="ctr"/>
                </a:tc>
                <a:tc>
                  <a:txBody>
                    <a:bodyPr/>
                    <a:p>
                      <a:pPr algn="l" fontAlgn="auto">
                        <a:buNone/>
                      </a:pPr>
                      <a:r>
                        <a:rPr lang="zh-CN" altLang="en-US" sz="1800" dirty="0">
                          <a:latin typeface="宋体" panose="02010600030101010101" pitchFamily="2" charset="-122"/>
                          <a:ea typeface="宋体" panose="02010600030101010101" pitchFamily="2" charset="-122"/>
                        </a:rPr>
                        <a:t>1*银牌4310，16G内存丨</a:t>
                      </a:r>
                      <a:r>
                        <a:rPr lang="en-US" altLang="zh-CN" sz="1800" dirty="0">
                          <a:latin typeface="宋体" panose="02010600030101010101" pitchFamily="2" charset="-122"/>
                          <a:ea typeface="宋体" panose="02010600030101010101" pitchFamily="2" charset="-122"/>
                          <a:sym typeface="+mn-ea"/>
                        </a:rPr>
                        <a:t>256G</a:t>
                      </a:r>
                      <a:r>
                        <a:rPr lang="zh-CN" altLang="en-US" sz="1800" dirty="0">
                          <a:latin typeface="宋体" panose="02010600030101010101" pitchFamily="2" charset="-122"/>
                          <a:ea typeface="宋体" panose="02010600030101010101" pitchFamily="2" charset="-122"/>
                          <a:sym typeface="+mn-ea"/>
                        </a:rPr>
                        <a:t>丨</a:t>
                      </a:r>
                      <a:r>
                        <a:rPr lang="en-US" altLang="zh-CN" sz="1800" dirty="0">
                          <a:latin typeface="宋体" panose="02010600030101010101" pitchFamily="2" charset="-122"/>
                          <a:ea typeface="宋体" panose="02010600030101010101" pitchFamily="2" charset="-122"/>
                        </a:rPr>
                        <a:t>2</a:t>
                      </a:r>
                      <a:r>
                        <a:rPr lang="zh-CN" altLang="en-US" sz="1800" dirty="0">
                          <a:latin typeface="宋体" panose="02010600030101010101" pitchFamily="2" charset="-122"/>
                          <a:ea typeface="宋体" panose="02010600030101010101" pitchFamily="2" charset="-122"/>
                        </a:rPr>
                        <a:t>T SATA丨800W</a:t>
                      </a:r>
                      <a:endParaRPr lang="zh-CN" altLang="en-US" sz="1800" dirty="0">
                        <a:latin typeface="宋体" panose="02010600030101010101" pitchFamily="2" charset="-122"/>
                        <a:ea typeface="宋体" panose="02010600030101010101" pitchFamily="2" charset="-122"/>
                      </a:endParaRPr>
                    </a:p>
                  </a:txBody>
                  <a:tcPr anchor="ctr"/>
                </a:tc>
                <a:tc>
                  <a:txBody>
                    <a:bodyPr/>
                    <a:p>
                      <a:pPr algn="l" fontAlgn="auto">
                        <a:buNone/>
                      </a:pPr>
                      <a:r>
                        <a:rPr lang="zh-CN" altLang="en-US" sz="1800" dirty="0">
                          <a:latin typeface="宋体" panose="02010600030101010101" pitchFamily="2" charset="-122"/>
                          <a:ea typeface="宋体" panose="02010600030101010101" pitchFamily="2" charset="-122"/>
                        </a:rPr>
                        <a:t>管理所有工控机的试验文件，设备停机记录、故障记录，设备利用率分析数据。</a:t>
                      </a:r>
                      <a:endParaRPr lang="zh-CN" altLang="en-US" sz="1800" dirty="0">
                        <a:latin typeface="宋体" panose="02010600030101010101" pitchFamily="2" charset="-122"/>
                        <a:ea typeface="宋体" panose="02010600030101010101" pitchFamily="2" charset="-122"/>
                      </a:endParaRPr>
                    </a:p>
                  </a:txBody>
                  <a:tcPr anchor="ctr"/>
                </a:tc>
              </a:tr>
              <a:tr h="394970">
                <a:tc>
                  <a:txBody>
                    <a:bodyPr/>
                    <a:p>
                      <a:pPr algn="ctr" fontAlgn="auto">
                        <a:buNone/>
                      </a:pPr>
                      <a:r>
                        <a:rPr lang="zh-CN" altLang="en-US" sz="1800">
                          <a:latin typeface="宋体" panose="02010600030101010101" pitchFamily="2" charset="-122"/>
                          <a:ea typeface="宋体" panose="02010600030101010101" pitchFamily="2" charset="-122"/>
                        </a:rPr>
                        <a:t>监测终端</a:t>
                      </a:r>
                      <a:endParaRPr lang="zh-CN" altLang="en-US" sz="1800">
                        <a:latin typeface="宋体" panose="02010600030101010101" pitchFamily="2" charset="-122"/>
                        <a:ea typeface="宋体" panose="02010600030101010101" pitchFamily="2" charset="-122"/>
                      </a:endParaRPr>
                    </a:p>
                  </a:txBody>
                  <a:tcPr anchor="ctr"/>
                </a:tc>
                <a:tc>
                  <a:txBody>
                    <a:bodyPr/>
                    <a:p>
                      <a:pPr algn="ctr" fontAlgn="auto">
                        <a:buNone/>
                      </a:pPr>
                      <a:endParaRPr lang="en-US" altLang="zh-CN" sz="1800">
                        <a:latin typeface="宋体" panose="02010600030101010101" pitchFamily="2" charset="-122"/>
                        <a:ea typeface="宋体" panose="02010600030101010101" pitchFamily="2" charset="-122"/>
                      </a:endParaRPr>
                    </a:p>
                    <a:p>
                      <a:pPr algn="ctr" fontAlgn="auto">
                        <a:buNone/>
                      </a:pPr>
                      <a:endParaRPr lang="en-US" altLang="zh-CN" sz="1800">
                        <a:latin typeface="宋体" panose="02010600030101010101" pitchFamily="2" charset="-122"/>
                        <a:ea typeface="宋体" panose="02010600030101010101" pitchFamily="2" charset="-122"/>
                      </a:endParaRPr>
                    </a:p>
                    <a:p>
                      <a:pPr algn="ctr" fontAlgn="auto">
                        <a:buNone/>
                      </a:pPr>
                      <a:endParaRPr lang="en-US" altLang="zh-CN" sz="1800">
                        <a:latin typeface="宋体" panose="02010600030101010101" pitchFamily="2" charset="-122"/>
                        <a:ea typeface="宋体" panose="02010600030101010101" pitchFamily="2" charset="-122"/>
                      </a:endParaRPr>
                    </a:p>
                    <a:p>
                      <a:pPr algn="ctr" fontAlgn="auto">
                        <a:buNone/>
                      </a:pPr>
                      <a:endParaRPr lang="en-US" altLang="zh-CN" sz="1800">
                        <a:latin typeface="宋体" panose="02010600030101010101" pitchFamily="2" charset="-122"/>
                        <a:ea typeface="宋体" panose="02010600030101010101" pitchFamily="2" charset="-122"/>
                      </a:endParaRPr>
                    </a:p>
                  </a:txBody>
                  <a:tcPr anchor="ctr"/>
                </a:tc>
                <a:tc>
                  <a:txBody>
                    <a:bodyPr/>
                    <a:p>
                      <a:pPr algn="l" fontAlgn="auto">
                        <a:buNone/>
                      </a:pPr>
                      <a:r>
                        <a:rPr lang="zh-CN" altLang="en-US" sz="1800" dirty="0">
                          <a:latin typeface="宋体" panose="02010600030101010101" pitchFamily="2" charset="-122"/>
                          <a:ea typeface="宋体" panose="02010600030101010101" pitchFamily="2" charset="-122"/>
                        </a:rPr>
                        <a:t>台式机电脑主机 (12代i5-12400 16G 256GSSD+1TB WiFi</a:t>
                      </a:r>
                      <a:r>
                        <a:rPr lang="en-US" altLang="zh-CN" sz="1800" dirty="0">
                          <a:latin typeface="宋体" panose="02010600030101010101" pitchFamily="2" charset="-122"/>
                          <a:ea typeface="宋体" panose="02010600030101010101" pitchFamily="2" charset="-122"/>
                        </a:rPr>
                        <a:t> </a:t>
                      </a:r>
                      <a:r>
                        <a:rPr lang="zh-CN" altLang="en-US" sz="1800" dirty="0">
                          <a:latin typeface="宋体" panose="02010600030101010101" pitchFamily="2" charset="-122"/>
                          <a:ea typeface="宋体" panose="02010600030101010101" pitchFamily="2" charset="-122"/>
                        </a:rPr>
                        <a:t>Win11)23.8英寸</a:t>
                      </a:r>
                      <a:endParaRPr lang="zh-CN" altLang="en-US" sz="1800" dirty="0">
                        <a:latin typeface="宋体" panose="02010600030101010101" pitchFamily="2" charset="-122"/>
                        <a:ea typeface="宋体" panose="02010600030101010101" pitchFamily="2" charset="-122"/>
                      </a:endParaRPr>
                    </a:p>
                  </a:txBody>
                  <a:tcPr anchor="ctr"/>
                </a:tc>
                <a:tc>
                  <a:txBody>
                    <a:bodyPr/>
                    <a:p>
                      <a:pPr algn="l" fontAlgn="auto">
                        <a:buNone/>
                      </a:pPr>
                      <a:r>
                        <a:rPr lang="zh-CN" altLang="en-US" sz="1800" dirty="0">
                          <a:latin typeface="宋体" panose="02010600030101010101" pitchFamily="2" charset="-122"/>
                          <a:ea typeface="宋体" panose="02010600030101010101" pitchFamily="2" charset="-122"/>
                        </a:rPr>
                        <a:t>运行在线监测软件，实时监测所有设备的状态，故障提报等。</a:t>
                      </a:r>
                      <a:endParaRPr lang="zh-CN" altLang="en-US" sz="1800" dirty="0">
                        <a:latin typeface="宋体" panose="02010600030101010101" pitchFamily="2" charset="-122"/>
                        <a:ea typeface="宋体" panose="02010600030101010101" pitchFamily="2" charset="-122"/>
                      </a:endParaRPr>
                    </a:p>
                  </a:txBody>
                  <a:tcPr anchor="ctr"/>
                </a:tc>
              </a:tr>
            </a:tbl>
          </a:graphicData>
        </a:graphic>
      </p:graphicFrame>
      <p:pic>
        <p:nvPicPr>
          <p:cNvPr id="8" name="图片 7"/>
          <p:cNvPicPr/>
          <p:nvPr>
            <p:custDataLst>
              <p:tags r:id="rId3"/>
            </p:custDataLst>
          </p:nvPr>
        </p:nvPicPr>
        <p:blipFill>
          <a:blip r:embed="rId4"/>
          <a:stretch>
            <a:fillRect/>
          </a:stretch>
        </p:blipFill>
        <p:spPr>
          <a:xfrm>
            <a:off x="2890520" y="1480185"/>
            <a:ext cx="575945" cy="748030"/>
          </a:xfrm>
          <a:prstGeom prst="rect">
            <a:avLst/>
          </a:prstGeom>
          <a:noFill/>
          <a:ln w="9525">
            <a:noFill/>
          </a:ln>
        </p:spPr>
      </p:pic>
      <p:pic>
        <p:nvPicPr>
          <p:cNvPr id="35" name="图片 14" descr="IMG_256"/>
          <p:cNvPicPr>
            <a:picLocks noChangeAspect="1"/>
          </p:cNvPicPr>
          <p:nvPr>
            <p:custDataLst>
              <p:tags r:id="rId5"/>
            </p:custDataLst>
          </p:nvPr>
        </p:nvPicPr>
        <p:blipFill>
          <a:blip r:embed="rId6"/>
          <a:stretch>
            <a:fillRect/>
          </a:stretch>
        </p:blipFill>
        <p:spPr>
          <a:xfrm>
            <a:off x="2672080" y="2566670"/>
            <a:ext cx="1048385" cy="822325"/>
          </a:xfrm>
          <a:prstGeom prst="rect">
            <a:avLst/>
          </a:prstGeom>
          <a:noFill/>
          <a:ln w="9525">
            <a:noFill/>
          </a:ln>
        </p:spPr>
      </p:pic>
      <p:pic>
        <p:nvPicPr>
          <p:cNvPr id="4" name="图片 3"/>
          <p:cNvPicPr>
            <a:picLocks noChangeAspect="1"/>
          </p:cNvPicPr>
          <p:nvPr>
            <p:custDataLst>
              <p:tags r:id="rId7"/>
            </p:custDataLst>
          </p:nvPr>
        </p:nvPicPr>
        <p:blipFill>
          <a:blip r:embed="rId8"/>
          <a:stretch>
            <a:fillRect/>
          </a:stretch>
        </p:blipFill>
        <p:spPr>
          <a:xfrm>
            <a:off x="2374900" y="3836670"/>
            <a:ext cx="1642110" cy="479425"/>
          </a:xfrm>
          <a:prstGeom prst="rect">
            <a:avLst/>
          </a:prstGeom>
        </p:spPr>
      </p:pic>
      <p:pic>
        <p:nvPicPr>
          <p:cNvPr id="5" name="图片 4"/>
          <p:cNvPicPr>
            <a:picLocks noChangeAspect="1"/>
          </p:cNvPicPr>
          <p:nvPr>
            <p:custDataLst>
              <p:tags r:id="rId9"/>
            </p:custDataLst>
          </p:nvPr>
        </p:nvPicPr>
        <p:blipFill>
          <a:blip r:embed="rId10"/>
          <a:stretch>
            <a:fillRect/>
          </a:stretch>
        </p:blipFill>
        <p:spPr>
          <a:xfrm>
            <a:off x="2301875" y="4672330"/>
            <a:ext cx="1789430" cy="488315"/>
          </a:xfrm>
          <a:prstGeom prst="rect">
            <a:avLst/>
          </a:prstGeom>
        </p:spPr>
      </p:pic>
      <p:pic>
        <p:nvPicPr>
          <p:cNvPr id="9" name="图片 8"/>
          <p:cNvPicPr>
            <a:picLocks noChangeAspect="1"/>
          </p:cNvPicPr>
          <p:nvPr>
            <p:custDataLst>
              <p:tags r:id="rId11"/>
            </p:custDataLst>
          </p:nvPr>
        </p:nvPicPr>
        <p:blipFill>
          <a:blip r:embed="rId12"/>
          <a:stretch>
            <a:fillRect/>
          </a:stretch>
        </p:blipFill>
        <p:spPr>
          <a:xfrm>
            <a:off x="2672080" y="5450205"/>
            <a:ext cx="1172210" cy="9563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239347" y="796199"/>
            <a:ext cx="11875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48"/>
          <p:cNvSpPr/>
          <p:nvPr/>
        </p:nvSpPr>
        <p:spPr>
          <a:xfrm>
            <a:off x="239347" y="271231"/>
            <a:ext cx="7848600" cy="493184"/>
          </a:xfrm>
          <a:custGeom>
            <a:avLst/>
            <a:gdLst>
              <a:gd name="connsiteX0" fmla="*/ 0 w 2529293"/>
              <a:gd name="connsiteY0" fmla="*/ 0 h 1454628"/>
              <a:gd name="connsiteX1" fmla="*/ 1364343 w 2529293"/>
              <a:gd name="connsiteY1" fmla="*/ 0 h 1454628"/>
              <a:gd name="connsiteX2" fmla="*/ 1364343 w 2529293"/>
              <a:gd name="connsiteY2" fmla="*/ 2599 h 1454628"/>
              <a:gd name="connsiteX3" fmla="*/ 1380716 w 2529293"/>
              <a:gd name="connsiteY3" fmla="*/ 2 h 1454628"/>
              <a:gd name="connsiteX4" fmla="*/ 2049153 w 2529293"/>
              <a:gd name="connsiteY4" fmla="*/ 2 h 1454628"/>
              <a:gd name="connsiteX5" fmla="*/ 2178066 w 2529293"/>
              <a:gd name="connsiteY5" fmla="*/ 74047 h 1454628"/>
              <a:gd name="connsiteX6" fmla="*/ 2512284 w 2529293"/>
              <a:gd name="connsiteY6" fmla="*/ 653270 h 1454628"/>
              <a:gd name="connsiteX7" fmla="*/ 2529293 w 2529293"/>
              <a:gd name="connsiteY7" fmla="*/ 727315 h 1454628"/>
              <a:gd name="connsiteX8" fmla="*/ 2512284 w 2529293"/>
              <a:gd name="connsiteY8" fmla="*/ 801360 h 1454628"/>
              <a:gd name="connsiteX9" fmla="*/ 2178066 w 2529293"/>
              <a:gd name="connsiteY9" fmla="*/ 1380583 h 1454628"/>
              <a:gd name="connsiteX10" fmla="*/ 2049153 w 2529293"/>
              <a:gd name="connsiteY10" fmla="*/ 1454628 h 1454628"/>
              <a:gd name="connsiteX11" fmla="*/ 1380716 w 2529293"/>
              <a:gd name="connsiteY11" fmla="*/ 1454628 h 1454628"/>
              <a:gd name="connsiteX12" fmla="*/ 1364343 w 2529293"/>
              <a:gd name="connsiteY12" fmla="*/ 1452030 h 1454628"/>
              <a:gd name="connsiteX13" fmla="*/ 1364343 w 2529293"/>
              <a:gd name="connsiteY13" fmla="*/ 1454627 h 1454628"/>
              <a:gd name="connsiteX14" fmla="*/ 0 w 2529293"/>
              <a:gd name="connsiteY14" fmla="*/ 1454627 h 145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293" h="1454628">
                <a:moveTo>
                  <a:pt x="0" y="0"/>
                </a:moveTo>
                <a:lnTo>
                  <a:pt x="1364343" y="0"/>
                </a:lnTo>
                <a:lnTo>
                  <a:pt x="1364343" y="2599"/>
                </a:lnTo>
                <a:lnTo>
                  <a:pt x="1380716" y="2"/>
                </a:lnTo>
                <a:lnTo>
                  <a:pt x="2049153" y="2"/>
                </a:lnTo>
                <a:cubicBezTo>
                  <a:pt x="2095705" y="2"/>
                  <a:pt x="2154193" y="33442"/>
                  <a:pt x="2178066" y="74047"/>
                </a:cubicBezTo>
                <a:cubicBezTo>
                  <a:pt x="2512284" y="653270"/>
                  <a:pt x="2512284" y="653270"/>
                  <a:pt x="2512284" y="653270"/>
                </a:cubicBezTo>
                <a:cubicBezTo>
                  <a:pt x="2523623" y="673573"/>
                  <a:pt x="2529293" y="700444"/>
                  <a:pt x="2529293" y="727315"/>
                </a:cubicBezTo>
                <a:cubicBezTo>
                  <a:pt x="2529293" y="754186"/>
                  <a:pt x="2523623" y="781058"/>
                  <a:pt x="2512284" y="801360"/>
                </a:cubicBezTo>
                <a:cubicBezTo>
                  <a:pt x="2178066" y="1380583"/>
                  <a:pt x="2178066" y="1380583"/>
                  <a:pt x="2178066" y="1380583"/>
                </a:cubicBezTo>
                <a:cubicBezTo>
                  <a:pt x="2154193" y="1421189"/>
                  <a:pt x="2095705" y="1454628"/>
                  <a:pt x="2049153" y="1454628"/>
                </a:cubicBezTo>
                <a:cubicBezTo>
                  <a:pt x="1380716" y="1454628"/>
                  <a:pt x="1380716" y="1454628"/>
                  <a:pt x="1380716" y="1454628"/>
                </a:cubicBezTo>
                <a:lnTo>
                  <a:pt x="1364343" y="1452030"/>
                </a:lnTo>
                <a:lnTo>
                  <a:pt x="1364343" y="1454627"/>
                </a:lnTo>
                <a:lnTo>
                  <a:pt x="0" y="145462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3840"/>
          </a:p>
        </p:txBody>
      </p:sp>
      <p:pic>
        <p:nvPicPr>
          <p:cNvPr id="13" name="Picture 6" descr="https://www.yunzhijia.com/docrest/file/downloadfile/5bfe101050f8dd54d4dbf5c1?bi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61355" y="99392"/>
            <a:ext cx="1353592" cy="50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ChangeArrowheads="1"/>
          </p:cNvSpPr>
          <p:nvPr/>
        </p:nvSpPr>
        <p:spPr bwMode="auto">
          <a:xfrm>
            <a:off x="6284362" y="28627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矩形 13"/>
          <p:cNvSpPr/>
          <p:nvPr/>
        </p:nvSpPr>
        <p:spPr>
          <a:xfrm>
            <a:off x="307090" y="828265"/>
            <a:ext cx="1611630" cy="368300"/>
          </a:xfrm>
          <a:prstGeom prst="rect">
            <a:avLst/>
          </a:prstGeom>
        </p:spPr>
        <p:txBody>
          <a:bodyPr wrap="none">
            <a:spAutoFit/>
          </a:bodyPr>
          <a:lstStyle/>
          <a:p>
            <a:pPr marL="285750" indent="-285750">
              <a:buFont typeface="Wingdings" panose="05000000000000000000" pitchFamily="2" charset="2"/>
              <a:buChar char="u"/>
            </a:pPr>
            <a:r>
              <a:rPr lang="zh-CN" altLang="en-US" dirty="0">
                <a:solidFill>
                  <a:schemeClr val="accent1">
                    <a:lumMod val="75000"/>
                  </a:schemeClr>
                </a:solidFill>
                <a:latin typeface="微软雅黑" panose="020B0503020204020204" charset="-122"/>
                <a:ea typeface="微软雅黑" panose="020B0503020204020204" charset="-122"/>
              </a:rPr>
              <a:t>用户管理：</a:t>
            </a:r>
            <a:endParaRPr lang="zh-CN" altLang="en-US" dirty="0">
              <a:solidFill>
                <a:schemeClr val="accent1">
                  <a:lumMod val="75000"/>
                </a:schemeClr>
              </a:solidFill>
              <a:latin typeface="微软雅黑" panose="020B0503020204020204" charset="-122"/>
              <a:ea typeface="微软雅黑" panose="020B0503020204020204" charset="-122"/>
            </a:endParaRPr>
          </a:p>
        </p:txBody>
      </p:sp>
      <p:sp>
        <p:nvSpPr>
          <p:cNvPr id="20" name="TextBox 1"/>
          <p:cNvSpPr txBox="1"/>
          <p:nvPr/>
        </p:nvSpPr>
        <p:spPr>
          <a:xfrm>
            <a:off x="896806" y="260649"/>
            <a:ext cx="7393517" cy="460375"/>
          </a:xfrm>
          <a:prstGeom prst="rect">
            <a:avLst/>
          </a:prstGeom>
          <a:noFill/>
          <a:ln w="9525">
            <a:noFill/>
          </a:ln>
        </p:spPr>
        <p:txBody>
          <a:bodyPr>
            <a:spAutoFit/>
          </a:bodyPr>
          <a:lstStyle/>
          <a:p>
            <a:pPr marL="0" lvl="1"/>
            <a:r>
              <a:rPr lang="en-US" altLang="zh-CN" sz="2400" dirty="0">
                <a:solidFill>
                  <a:schemeClr val="bg1"/>
                </a:solidFill>
                <a:latin typeface="微软雅黑" panose="020B0503020204020204" charset="-122"/>
                <a:ea typeface="微软雅黑" panose="020B0503020204020204" charset="-122"/>
                <a:sym typeface="+mn-ea"/>
              </a:rPr>
              <a:t>03 </a:t>
            </a:r>
            <a:r>
              <a:rPr lang="zh-CN" altLang="en-US" sz="2400" dirty="0">
                <a:solidFill>
                  <a:schemeClr val="bg1"/>
                </a:solidFill>
                <a:latin typeface="微软雅黑" panose="020B0503020204020204" charset="-122"/>
                <a:ea typeface="微软雅黑" panose="020B0503020204020204" charset="-122"/>
                <a:sym typeface="+mn-ea"/>
              </a:rPr>
              <a:t>功能方案</a:t>
            </a:r>
            <a:r>
              <a:rPr lang="en-US" altLang="zh-CN" sz="2400" dirty="0">
                <a:solidFill>
                  <a:schemeClr val="bg1"/>
                </a:solidFill>
                <a:latin typeface="微软雅黑" panose="020B0503020204020204" charset="-122"/>
                <a:ea typeface="微软雅黑" panose="020B0503020204020204" charset="-122"/>
                <a:sym typeface="+mn-ea"/>
              </a:rPr>
              <a:t>-</a:t>
            </a:r>
            <a:r>
              <a:rPr lang="zh-CN" sz="2400">
                <a:solidFill>
                  <a:schemeClr val="bg1"/>
                </a:solidFill>
                <a:latin typeface="微软雅黑" panose="020B0503020204020204" charset="-122"/>
                <a:ea typeface="微软雅黑" panose="020B0503020204020204" charset="-122"/>
                <a:sym typeface="+mn-ea"/>
              </a:rPr>
              <a:t>软件设计</a:t>
            </a:r>
            <a:endParaRPr lang="zh-CN" sz="2400" dirty="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1"/>
          </p:cNvPicPr>
          <p:nvPr>
            <p:custDataLst>
              <p:tags r:id="rId2"/>
            </p:custDataLst>
          </p:nvPr>
        </p:nvPicPr>
        <p:blipFill>
          <a:blip r:embed="rId3"/>
          <a:stretch>
            <a:fillRect/>
          </a:stretch>
        </p:blipFill>
        <p:spPr>
          <a:xfrm>
            <a:off x="440055" y="1310640"/>
            <a:ext cx="3831590" cy="2299335"/>
          </a:xfrm>
          <a:prstGeom prst="rect">
            <a:avLst/>
          </a:prstGeom>
        </p:spPr>
      </p:pic>
      <p:sp>
        <p:nvSpPr>
          <p:cNvPr id="3" name="文本框 2"/>
          <p:cNvSpPr txBox="1"/>
          <p:nvPr>
            <p:custDataLst>
              <p:tags r:id="rId4"/>
            </p:custDataLst>
          </p:nvPr>
        </p:nvSpPr>
        <p:spPr>
          <a:xfrm>
            <a:off x="1508125" y="3509010"/>
            <a:ext cx="1196340" cy="262890"/>
          </a:xfrm>
          <a:prstGeom prst="rect">
            <a:avLst/>
          </a:prstGeom>
          <a:noFill/>
        </p:spPr>
        <p:txBody>
          <a:bodyPr wrap="square" rtlCol="0" anchor="t">
            <a:noAutofit/>
          </a:bodyPr>
          <a:p>
            <a:pPr>
              <a:lnSpc>
                <a:spcPct val="150000"/>
              </a:lnSpc>
            </a:pPr>
            <a:r>
              <a:rPr lang="zh-CN" altLang="en-US"/>
              <a:t>软件登录</a:t>
            </a:r>
            <a:endParaRPr lang="zh-CN" altLang="en-US"/>
          </a:p>
        </p:txBody>
      </p:sp>
      <p:pic>
        <p:nvPicPr>
          <p:cNvPr id="5" name="图片 4"/>
          <p:cNvPicPr>
            <a:picLocks noChangeAspect="1"/>
          </p:cNvPicPr>
          <p:nvPr>
            <p:custDataLst>
              <p:tags r:id="rId5"/>
            </p:custDataLst>
          </p:nvPr>
        </p:nvPicPr>
        <p:blipFill>
          <a:blip r:embed="rId6"/>
          <a:stretch>
            <a:fillRect/>
          </a:stretch>
        </p:blipFill>
        <p:spPr>
          <a:xfrm>
            <a:off x="440055" y="3910965"/>
            <a:ext cx="3765550" cy="2087245"/>
          </a:xfrm>
          <a:prstGeom prst="rect">
            <a:avLst/>
          </a:prstGeom>
        </p:spPr>
      </p:pic>
      <p:sp>
        <p:nvSpPr>
          <p:cNvPr id="9" name="文本框 8"/>
          <p:cNvSpPr txBox="1"/>
          <p:nvPr>
            <p:custDataLst>
              <p:tags r:id="rId7"/>
            </p:custDataLst>
          </p:nvPr>
        </p:nvSpPr>
        <p:spPr>
          <a:xfrm>
            <a:off x="1270635" y="5922010"/>
            <a:ext cx="1878330" cy="262890"/>
          </a:xfrm>
          <a:prstGeom prst="rect">
            <a:avLst/>
          </a:prstGeom>
          <a:noFill/>
        </p:spPr>
        <p:txBody>
          <a:bodyPr wrap="square" rtlCol="0" anchor="t">
            <a:noAutofit/>
          </a:bodyPr>
          <a:p>
            <a:pPr>
              <a:lnSpc>
                <a:spcPct val="150000"/>
              </a:lnSpc>
            </a:pPr>
            <a:r>
              <a:rPr lang="zh-CN" altLang="en-US"/>
              <a:t>用户信息管理</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239347" y="796199"/>
            <a:ext cx="11875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48"/>
          <p:cNvSpPr/>
          <p:nvPr/>
        </p:nvSpPr>
        <p:spPr>
          <a:xfrm>
            <a:off x="239347" y="271231"/>
            <a:ext cx="7848600" cy="493184"/>
          </a:xfrm>
          <a:custGeom>
            <a:avLst/>
            <a:gdLst>
              <a:gd name="connsiteX0" fmla="*/ 0 w 2529293"/>
              <a:gd name="connsiteY0" fmla="*/ 0 h 1454628"/>
              <a:gd name="connsiteX1" fmla="*/ 1364343 w 2529293"/>
              <a:gd name="connsiteY1" fmla="*/ 0 h 1454628"/>
              <a:gd name="connsiteX2" fmla="*/ 1364343 w 2529293"/>
              <a:gd name="connsiteY2" fmla="*/ 2599 h 1454628"/>
              <a:gd name="connsiteX3" fmla="*/ 1380716 w 2529293"/>
              <a:gd name="connsiteY3" fmla="*/ 2 h 1454628"/>
              <a:gd name="connsiteX4" fmla="*/ 2049153 w 2529293"/>
              <a:gd name="connsiteY4" fmla="*/ 2 h 1454628"/>
              <a:gd name="connsiteX5" fmla="*/ 2178066 w 2529293"/>
              <a:gd name="connsiteY5" fmla="*/ 74047 h 1454628"/>
              <a:gd name="connsiteX6" fmla="*/ 2512284 w 2529293"/>
              <a:gd name="connsiteY6" fmla="*/ 653270 h 1454628"/>
              <a:gd name="connsiteX7" fmla="*/ 2529293 w 2529293"/>
              <a:gd name="connsiteY7" fmla="*/ 727315 h 1454628"/>
              <a:gd name="connsiteX8" fmla="*/ 2512284 w 2529293"/>
              <a:gd name="connsiteY8" fmla="*/ 801360 h 1454628"/>
              <a:gd name="connsiteX9" fmla="*/ 2178066 w 2529293"/>
              <a:gd name="connsiteY9" fmla="*/ 1380583 h 1454628"/>
              <a:gd name="connsiteX10" fmla="*/ 2049153 w 2529293"/>
              <a:gd name="connsiteY10" fmla="*/ 1454628 h 1454628"/>
              <a:gd name="connsiteX11" fmla="*/ 1380716 w 2529293"/>
              <a:gd name="connsiteY11" fmla="*/ 1454628 h 1454628"/>
              <a:gd name="connsiteX12" fmla="*/ 1364343 w 2529293"/>
              <a:gd name="connsiteY12" fmla="*/ 1452030 h 1454628"/>
              <a:gd name="connsiteX13" fmla="*/ 1364343 w 2529293"/>
              <a:gd name="connsiteY13" fmla="*/ 1454627 h 1454628"/>
              <a:gd name="connsiteX14" fmla="*/ 0 w 2529293"/>
              <a:gd name="connsiteY14" fmla="*/ 1454627 h 145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293" h="1454628">
                <a:moveTo>
                  <a:pt x="0" y="0"/>
                </a:moveTo>
                <a:lnTo>
                  <a:pt x="1364343" y="0"/>
                </a:lnTo>
                <a:lnTo>
                  <a:pt x="1364343" y="2599"/>
                </a:lnTo>
                <a:lnTo>
                  <a:pt x="1380716" y="2"/>
                </a:lnTo>
                <a:lnTo>
                  <a:pt x="2049153" y="2"/>
                </a:lnTo>
                <a:cubicBezTo>
                  <a:pt x="2095705" y="2"/>
                  <a:pt x="2154193" y="33442"/>
                  <a:pt x="2178066" y="74047"/>
                </a:cubicBezTo>
                <a:cubicBezTo>
                  <a:pt x="2512284" y="653270"/>
                  <a:pt x="2512284" y="653270"/>
                  <a:pt x="2512284" y="653270"/>
                </a:cubicBezTo>
                <a:cubicBezTo>
                  <a:pt x="2523623" y="673573"/>
                  <a:pt x="2529293" y="700444"/>
                  <a:pt x="2529293" y="727315"/>
                </a:cubicBezTo>
                <a:cubicBezTo>
                  <a:pt x="2529293" y="754186"/>
                  <a:pt x="2523623" y="781058"/>
                  <a:pt x="2512284" y="801360"/>
                </a:cubicBezTo>
                <a:cubicBezTo>
                  <a:pt x="2178066" y="1380583"/>
                  <a:pt x="2178066" y="1380583"/>
                  <a:pt x="2178066" y="1380583"/>
                </a:cubicBezTo>
                <a:cubicBezTo>
                  <a:pt x="2154193" y="1421189"/>
                  <a:pt x="2095705" y="1454628"/>
                  <a:pt x="2049153" y="1454628"/>
                </a:cubicBezTo>
                <a:cubicBezTo>
                  <a:pt x="1380716" y="1454628"/>
                  <a:pt x="1380716" y="1454628"/>
                  <a:pt x="1380716" y="1454628"/>
                </a:cubicBezTo>
                <a:lnTo>
                  <a:pt x="1364343" y="1452030"/>
                </a:lnTo>
                <a:lnTo>
                  <a:pt x="1364343" y="1454627"/>
                </a:lnTo>
                <a:lnTo>
                  <a:pt x="0" y="145462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3840"/>
          </a:p>
        </p:txBody>
      </p:sp>
      <p:pic>
        <p:nvPicPr>
          <p:cNvPr id="13" name="Picture 6" descr="https://www.yunzhijia.com/docrest/file/downloadfile/5bfe101050f8dd54d4dbf5c1?bi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61355" y="99392"/>
            <a:ext cx="1353592" cy="50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ChangeArrowheads="1"/>
          </p:cNvSpPr>
          <p:nvPr/>
        </p:nvSpPr>
        <p:spPr bwMode="auto">
          <a:xfrm>
            <a:off x="6284362" y="28627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矩形 13"/>
          <p:cNvSpPr/>
          <p:nvPr/>
        </p:nvSpPr>
        <p:spPr>
          <a:xfrm>
            <a:off x="307090" y="828265"/>
            <a:ext cx="2526030" cy="368300"/>
          </a:xfrm>
          <a:prstGeom prst="rect">
            <a:avLst/>
          </a:prstGeom>
        </p:spPr>
        <p:txBody>
          <a:bodyPr wrap="none">
            <a:spAutoFit/>
          </a:bodyPr>
          <a:lstStyle/>
          <a:p>
            <a:pPr marL="285750" indent="-285750">
              <a:buFont typeface="Wingdings" panose="05000000000000000000" pitchFamily="2" charset="2"/>
              <a:buChar char="u"/>
            </a:pPr>
            <a:r>
              <a:rPr lang="zh-CN" altLang="en-US" dirty="0">
                <a:solidFill>
                  <a:schemeClr val="accent1">
                    <a:lumMod val="75000"/>
                  </a:schemeClr>
                </a:solidFill>
                <a:latin typeface="微软雅黑" panose="020B0503020204020204" charset="-122"/>
                <a:ea typeface="微软雅黑" panose="020B0503020204020204" charset="-122"/>
              </a:rPr>
              <a:t>设备状态实时监测：</a:t>
            </a:r>
            <a:endParaRPr lang="zh-CN" altLang="en-US" dirty="0">
              <a:solidFill>
                <a:schemeClr val="accent1">
                  <a:lumMod val="75000"/>
                </a:schemeClr>
              </a:solidFill>
              <a:latin typeface="微软雅黑" panose="020B0503020204020204" charset="-122"/>
              <a:ea typeface="微软雅黑" panose="020B0503020204020204" charset="-122"/>
            </a:endParaRPr>
          </a:p>
        </p:txBody>
      </p:sp>
      <p:sp>
        <p:nvSpPr>
          <p:cNvPr id="20" name="TextBox 1"/>
          <p:cNvSpPr txBox="1"/>
          <p:nvPr/>
        </p:nvSpPr>
        <p:spPr>
          <a:xfrm>
            <a:off x="896806" y="260649"/>
            <a:ext cx="7393517" cy="460375"/>
          </a:xfrm>
          <a:prstGeom prst="rect">
            <a:avLst/>
          </a:prstGeom>
          <a:noFill/>
          <a:ln w="9525">
            <a:noFill/>
          </a:ln>
        </p:spPr>
        <p:txBody>
          <a:bodyPr>
            <a:spAutoFit/>
          </a:bodyPr>
          <a:lstStyle/>
          <a:p>
            <a:pPr marL="0" lvl="1"/>
            <a:r>
              <a:rPr lang="en-US" altLang="zh-CN" sz="2400" dirty="0">
                <a:solidFill>
                  <a:schemeClr val="bg1"/>
                </a:solidFill>
                <a:latin typeface="微软雅黑" panose="020B0503020204020204" charset="-122"/>
                <a:ea typeface="微软雅黑" panose="020B0503020204020204" charset="-122"/>
                <a:sym typeface="+mn-ea"/>
              </a:rPr>
              <a:t>03 </a:t>
            </a:r>
            <a:r>
              <a:rPr lang="zh-CN" altLang="en-US" sz="2400" dirty="0">
                <a:solidFill>
                  <a:schemeClr val="bg1"/>
                </a:solidFill>
                <a:latin typeface="微软雅黑" panose="020B0503020204020204" charset="-122"/>
                <a:ea typeface="微软雅黑" panose="020B0503020204020204" charset="-122"/>
                <a:sym typeface="+mn-ea"/>
              </a:rPr>
              <a:t>功能方案</a:t>
            </a:r>
            <a:r>
              <a:rPr lang="en-US" altLang="zh-CN" sz="2400" dirty="0">
                <a:solidFill>
                  <a:schemeClr val="bg1"/>
                </a:solidFill>
                <a:latin typeface="微软雅黑" panose="020B0503020204020204" charset="-122"/>
                <a:ea typeface="微软雅黑" panose="020B0503020204020204" charset="-122"/>
                <a:sym typeface="+mn-ea"/>
              </a:rPr>
              <a:t>-</a:t>
            </a:r>
            <a:r>
              <a:rPr lang="zh-CN" sz="2400">
                <a:solidFill>
                  <a:schemeClr val="bg1"/>
                </a:solidFill>
                <a:latin typeface="微软雅黑" panose="020B0503020204020204" charset="-122"/>
                <a:ea typeface="微软雅黑" panose="020B0503020204020204" charset="-122"/>
                <a:sym typeface="+mn-ea"/>
              </a:rPr>
              <a:t>软件设计</a:t>
            </a:r>
            <a:endParaRPr lang="zh-CN" sz="2400" dirty="0">
              <a:solidFill>
                <a:schemeClr val="bg1"/>
              </a:solidFill>
              <a:latin typeface="微软雅黑" panose="020B0503020204020204" charset="-122"/>
              <a:ea typeface="微软雅黑" panose="020B0503020204020204" charset="-122"/>
              <a:sym typeface="+mn-ea"/>
            </a:endParaRPr>
          </a:p>
        </p:txBody>
      </p:sp>
      <p:sp>
        <p:nvSpPr>
          <p:cNvPr id="15" name="文本框 14"/>
          <p:cNvSpPr txBox="1"/>
          <p:nvPr/>
        </p:nvSpPr>
        <p:spPr>
          <a:xfrm>
            <a:off x="7867015" y="1386205"/>
            <a:ext cx="3871595" cy="4246245"/>
          </a:xfrm>
          <a:prstGeom prst="rect">
            <a:avLst/>
          </a:prstGeom>
          <a:noFill/>
        </p:spPr>
        <p:txBody>
          <a:bodyPr wrap="square" rtlCol="0" anchor="t">
            <a:spAutoFit/>
          </a:bodyPr>
          <a:p>
            <a:pPr>
              <a:lnSpc>
                <a:spcPct val="150000"/>
              </a:lnSpc>
            </a:pPr>
            <a:r>
              <a:rPr lang="zh-CN" altLang="en-US"/>
              <a:t>软件实时显示每台设备的：</a:t>
            </a:r>
            <a:endParaRPr lang="zh-CN" altLang="en-US"/>
          </a:p>
          <a:p>
            <a:pPr marL="285750" indent="-285750">
              <a:lnSpc>
                <a:spcPct val="150000"/>
              </a:lnSpc>
              <a:buFont typeface="Wingdings" panose="05000000000000000000" charset="0"/>
              <a:buChar char="Ø"/>
            </a:pPr>
            <a:r>
              <a:rPr lang="zh-CN" altLang="en-US"/>
              <a:t>上次故障后已累计正常运行时间</a:t>
            </a:r>
            <a:endParaRPr lang="zh-CN" altLang="en-US"/>
          </a:p>
          <a:p>
            <a:pPr marL="285750" indent="-285750">
              <a:lnSpc>
                <a:spcPct val="150000"/>
              </a:lnSpc>
              <a:buFont typeface="Wingdings" panose="05000000000000000000" charset="0"/>
              <a:buChar char="Ø"/>
            </a:pPr>
            <a:r>
              <a:rPr lang="zh-CN" altLang="en-US"/>
              <a:t>设备运行状态（设备监测点）</a:t>
            </a:r>
            <a:endParaRPr lang="zh-CN" altLang="en-US"/>
          </a:p>
          <a:p>
            <a:pPr marL="285750" indent="-285750">
              <a:lnSpc>
                <a:spcPct val="150000"/>
              </a:lnSpc>
              <a:buFont typeface="Wingdings" panose="05000000000000000000" charset="0"/>
              <a:buChar char="Ø"/>
            </a:pPr>
            <a:r>
              <a:rPr lang="zh-CN" altLang="en-US"/>
              <a:t>最近故障停机时间</a:t>
            </a:r>
            <a:endParaRPr lang="zh-CN" altLang="en-US"/>
          </a:p>
          <a:p>
            <a:pPr marL="285750" indent="-285750">
              <a:lnSpc>
                <a:spcPct val="150000"/>
              </a:lnSpc>
              <a:buFont typeface="Wingdings" panose="05000000000000000000" charset="0"/>
              <a:buChar char="Ø"/>
            </a:pPr>
            <a:r>
              <a:rPr lang="zh-CN" altLang="en-US"/>
              <a:t>故障排除后开机时间</a:t>
            </a:r>
            <a:endParaRPr lang="zh-CN" altLang="en-US"/>
          </a:p>
          <a:p>
            <a:pPr>
              <a:lnSpc>
                <a:spcPct val="150000"/>
              </a:lnSpc>
            </a:pPr>
            <a:endParaRPr lang="zh-CN" altLang="en-US"/>
          </a:p>
          <a:p>
            <a:pPr>
              <a:lnSpc>
                <a:spcPct val="150000"/>
              </a:lnSpc>
            </a:pPr>
            <a:r>
              <a:rPr lang="en-US" altLang="zh-CN"/>
              <a:t>      </a:t>
            </a:r>
            <a:r>
              <a:rPr lang="zh-CN" altLang="en-US"/>
              <a:t>如出现设备突然停机，软件界面背景报红提示，设备管理人员并且在软件输入对应的启停间隔时间发生的事件以及说明，系统统计设备数据。</a:t>
            </a:r>
            <a:endParaRPr lang="zh-CN" altLang="en-US"/>
          </a:p>
        </p:txBody>
      </p:sp>
      <p:pic>
        <p:nvPicPr>
          <p:cNvPr id="16" name="图片 15"/>
          <p:cNvPicPr>
            <a:picLocks noChangeAspect="1"/>
          </p:cNvPicPr>
          <p:nvPr>
            <p:custDataLst>
              <p:tags r:id="rId2"/>
            </p:custDataLst>
          </p:nvPr>
        </p:nvPicPr>
        <p:blipFill>
          <a:blip r:embed="rId3"/>
          <a:stretch>
            <a:fillRect/>
          </a:stretch>
        </p:blipFill>
        <p:spPr>
          <a:xfrm>
            <a:off x="360680" y="1259840"/>
            <a:ext cx="7198360" cy="54775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239347" y="796199"/>
            <a:ext cx="11875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48"/>
          <p:cNvSpPr/>
          <p:nvPr/>
        </p:nvSpPr>
        <p:spPr>
          <a:xfrm>
            <a:off x="239347" y="271231"/>
            <a:ext cx="7848600" cy="493184"/>
          </a:xfrm>
          <a:custGeom>
            <a:avLst/>
            <a:gdLst>
              <a:gd name="connsiteX0" fmla="*/ 0 w 2529293"/>
              <a:gd name="connsiteY0" fmla="*/ 0 h 1454628"/>
              <a:gd name="connsiteX1" fmla="*/ 1364343 w 2529293"/>
              <a:gd name="connsiteY1" fmla="*/ 0 h 1454628"/>
              <a:gd name="connsiteX2" fmla="*/ 1364343 w 2529293"/>
              <a:gd name="connsiteY2" fmla="*/ 2599 h 1454628"/>
              <a:gd name="connsiteX3" fmla="*/ 1380716 w 2529293"/>
              <a:gd name="connsiteY3" fmla="*/ 2 h 1454628"/>
              <a:gd name="connsiteX4" fmla="*/ 2049153 w 2529293"/>
              <a:gd name="connsiteY4" fmla="*/ 2 h 1454628"/>
              <a:gd name="connsiteX5" fmla="*/ 2178066 w 2529293"/>
              <a:gd name="connsiteY5" fmla="*/ 74047 h 1454628"/>
              <a:gd name="connsiteX6" fmla="*/ 2512284 w 2529293"/>
              <a:gd name="connsiteY6" fmla="*/ 653270 h 1454628"/>
              <a:gd name="connsiteX7" fmla="*/ 2529293 w 2529293"/>
              <a:gd name="connsiteY7" fmla="*/ 727315 h 1454628"/>
              <a:gd name="connsiteX8" fmla="*/ 2512284 w 2529293"/>
              <a:gd name="connsiteY8" fmla="*/ 801360 h 1454628"/>
              <a:gd name="connsiteX9" fmla="*/ 2178066 w 2529293"/>
              <a:gd name="connsiteY9" fmla="*/ 1380583 h 1454628"/>
              <a:gd name="connsiteX10" fmla="*/ 2049153 w 2529293"/>
              <a:gd name="connsiteY10" fmla="*/ 1454628 h 1454628"/>
              <a:gd name="connsiteX11" fmla="*/ 1380716 w 2529293"/>
              <a:gd name="connsiteY11" fmla="*/ 1454628 h 1454628"/>
              <a:gd name="connsiteX12" fmla="*/ 1364343 w 2529293"/>
              <a:gd name="connsiteY12" fmla="*/ 1452030 h 1454628"/>
              <a:gd name="connsiteX13" fmla="*/ 1364343 w 2529293"/>
              <a:gd name="connsiteY13" fmla="*/ 1454627 h 1454628"/>
              <a:gd name="connsiteX14" fmla="*/ 0 w 2529293"/>
              <a:gd name="connsiteY14" fmla="*/ 1454627 h 145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293" h="1454628">
                <a:moveTo>
                  <a:pt x="0" y="0"/>
                </a:moveTo>
                <a:lnTo>
                  <a:pt x="1364343" y="0"/>
                </a:lnTo>
                <a:lnTo>
                  <a:pt x="1364343" y="2599"/>
                </a:lnTo>
                <a:lnTo>
                  <a:pt x="1380716" y="2"/>
                </a:lnTo>
                <a:lnTo>
                  <a:pt x="2049153" y="2"/>
                </a:lnTo>
                <a:cubicBezTo>
                  <a:pt x="2095705" y="2"/>
                  <a:pt x="2154193" y="33442"/>
                  <a:pt x="2178066" y="74047"/>
                </a:cubicBezTo>
                <a:cubicBezTo>
                  <a:pt x="2512284" y="653270"/>
                  <a:pt x="2512284" y="653270"/>
                  <a:pt x="2512284" y="653270"/>
                </a:cubicBezTo>
                <a:cubicBezTo>
                  <a:pt x="2523623" y="673573"/>
                  <a:pt x="2529293" y="700444"/>
                  <a:pt x="2529293" y="727315"/>
                </a:cubicBezTo>
                <a:cubicBezTo>
                  <a:pt x="2529293" y="754186"/>
                  <a:pt x="2523623" y="781058"/>
                  <a:pt x="2512284" y="801360"/>
                </a:cubicBezTo>
                <a:cubicBezTo>
                  <a:pt x="2178066" y="1380583"/>
                  <a:pt x="2178066" y="1380583"/>
                  <a:pt x="2178066" y="1380583"/>
                </a:cubicBezTo>
                <a:cubicBezTo>
                  <a:pt x="2154193" y="1421189"/>
                  <a:pt x="2095705" y="1454628"/>
                  <a:pt x="2049153" y="1454628"/>
                </a:cubicBezTo>
                <a:cubicBezTo>
                  <a:pt x="1380716" y="1454628"/>
                  <a:pt x="1380716" y="1454628"/>
                  <a:pt x="1380716" y="1454628"/>
                </a:cubicBezTo>
                <a:lnTo>
                  <a:pt x="1364343" y="1452030"/>
                </a:lnTo>
                <a:lnTo>
                  <a:pt x="1364343" y="1454627"/>
                </a:lnTo>
                <a:lnTo>
                  <a:pt x="0" y="145462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3840"/>
          </a:p>
        </p:txBody>
      </p:sp>
      <p:pic>
        <p:nvPicPr>
          <p:cNvPr id="13" name="Picture 6" descr="https://www.yunzhijia.com/docrest/file/downloadfile/5bfe101050f8dd54d4dbf5c1?bi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61355" y="99392"/>
            <a:ext cx="1353592" cy="50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ChangeArrowheads="1"/>
          </p:cNvSpPr>
          <p:nvPr/>
        </p:nvSpPr>
        <p:spPr bwMode="auto">
          <a:xfrm>
            <a:off x="6284362" y="28627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矩形 13"/>
          <p:cNvSpPr/>
          <p:nvPr/>
        </p:nvSpPr>
        <p:spPr>
          <a:xfrm>
            <a:off x="307090" y="957170"/>
            <a:ext cx="2297430" cy="368300"/>
          </a:xfrm>
          <a:prstGeom prst="rect">
            <a:avLst/>
          </a:prstGeom>
        </p:spPr>
        <p:txBody>
          <a:bodyPr wrap="none">
            <a:spAutoFit/>
          </a:bodyPr>
          <a:lstStyle/>
          <a:p>
            <a:pPr marL="285750" indent="-285750">
              <a:buFont typeface="Wingdings" panose="05000000000000000000" pitchFamily="2" charset="2"/>
              <a:buChar char="u"/>
            </a:pPr>
            <a:r>
              <a:rPr lang="zh-CN" altLang="en-US" dirty="0">
                <a:solidFill>
                  <a:schemeClr val="accent1">
                    <a:lumMod val="75000"/>
                  </a:schemeClr>
                </a:solidFill>
                <a:latin typeface="微软雅黑" panose="020B0503020204020204" charset="-122"/>
                <a:ea typeface="微软雅黑" panose="020B0503020204020204" charset="-122"/>
              </a:rPr>
              <a:t>设备利用率统计：</a:t>
            </a:r>
            <a:endParaRPr lang="zh-CN" altLang="en-US" dirty="0">
              <a:solidFill>
                <a:schemeClr val="accent1">
                  <a:lumMod val="75000"/>
                </a:schemeClr>
              </a:solidFill>
              <a:latin typeface="微软雅黑" panose="020B0503020204020204" charset="-122"/>
              <a:ea typeface="微软雅黑" panose="020B0503020204020204" charset="-122"/>
            </a:endParaRPr>
          </a:p>
        </p:txBody>
      </p:sp>
      <p:sp>
        <p:nvSpPr>
          <p:cNvPr id="20" name="TextBox 1"/>
          <p:cNvSpPr txBox="1"/>
          <p:nvPr/>
        </p:nvSpPr>
        <p:spPr>
          <a:xfrm>
            <a:off x="896806" y="260649"/>
            <a:ext cx="7393517" cy="460375"/>
          </a:xfrm>
          <a:prstGeom prst="rect">
            <a:avLst/>
          </a:prstGeom>
          <a:noFill/>
          <a:ln w="9525">
            <a:noFill/>
          </a:ln>
        </p:spPr>
        <p:txBody>
          <a:bodyPr>
            <a:spAutoFit/>
          </a:bodyPr>
          <a:lstStyle/>
          <a:p>
            <a:pPr marL="0" lvl="1"/>
            <a:r>
              <a:rPr lang="en-US" altLang="zh-CN" sz="2400" dirty="0">
                <a:solidFill>
                  <a:schemeClr val="bg1"/>
                </a:solidFill>
                <a:latin typeface="微软雅黑" panose="020B0503020204020204" charset="-122"/>
                <a:ea typeface="微软雅黑" panose="020B0503020204020204" charset="-122"/>
                <a:sym typeface="+mn-ea"/>
              </a:rPr>
              <a:t>03 </a:t>
            </a:r>
            <a:r>
              <a:rPr lang="zh-CN" altLang="en-US" sz="2400" dirty="0">
                <a:solidFill>
                  <a:schemeClr val="bg1"/>
                </a:solidFill>
                <a:latin typeface="微软雅黑" panose="020B0503020204020204" charset="-122"/>
                <a:ea typeface="微软雅黑" panose="020B0503020204020204" charset="-122"/>
                <a:sym typeface="+mn-ea"/>
              </a:rPr>
              <a:t>功能方案</a:t>
            </a:r>
            <a:r>
              <a:rPr lang="en-US" altLang="zh-CN" sz="2400" dirty="0">
                <a:solidFill>
                  <a:schemeClr val="bg1"/>
                </a:solidFill>
                <a:latin typeface="微软雅黑" panose="020B0503020204020204" charset="-122"/>
                <a:ea typeface="微软雅黑" panose="020B0503020204020204" charset="-122"/>
                <a:sym typeface="+mn-ea"/>
              </a:rPr>
              <a:t>-</a:t>
            </a:r>
            <a:r>
              <a:rPr lang="zh-CN" sz="2400">
                <a:solidFill>
                  <a:schemeClr val="bg1"/>
                </a:solidFill>
                <a:latin typeface="微软雅黑" panose="020B0503020204020204" charset="-122"/>
                <a:ea typeface="微软雅黑" panose="020B0503020204020204" charset="-122"/>
                <a:sym typeface="+mn-ea"/>
              </a:rPr>
              <a:t>软件设计</a:t>
            </a:r>
            <a:endParaRPr lang="en-US" altLang="zh-CN" sz="2400" dirty="0">
              <a:solidFill>
                <a:schemeClr val="bg1"/>
              </a:solidFill>
              <a:latin typeface="微软雅黑" panose="020B0503020204020204" charset="-122"/>
              <a:ea typeface="微软雅黑" panose="020B0503020204020204" charset="-122"/>
              <a:sym typeface="+mn-ea"/>
            </a:endParaRPr>
          </a:p>
        </p:txBody>
      </p:sp>
      <p:pic>
        <p:nvPicPr>
          <p:cNvPr id="4" name="图片 3"/>
          <p:cNvPicPr>
            <a:picLocks noChangeAspect="1"/>
          </p:cNvPicPr>
          <p:nvPr>
            <p:custDataLst>
              <p:tags r:id="rId2"/>
            </p:custDataLst>
          </p:nvPr>
        </p:nvPicPr>
        <p:blipFill>
          <a:blip r:embed="rId3"/>
          <a:srcRect r="11451" b="-389"/>
          <a:stretch>
            <a:fillRect/>
          </a:stretch>
        </p:blipFill>
        <p:spPr>
          <a:xfrm>
            <a:off x="374650" y="1517650"/>
            <a:ext cx="7385050" cy="4936490"/>
          </a:xfrm>
          <a:prstGeom prst="rect">
            <a:avLst/>
          </a:prstGeom>
        </p:spPr>
      </p:pic>
      <p:sp>
        <p:nvSpPr>
          <p:cNvPr id="100" name="文本框 99"/>
          <p:cNvSpPr txBox="1"/>
          <p:nvPr/>
        </p:nvSpPr>
        <p:spPr>
          <a:xfrm>
            <a:off x="7953375" y="1517650"/>
            <a:ext cx="3804920" cy="4411345"/>
          </a:xfrm>
          <a:prstGeom prst="rect">
            <a:avLst/>
          </a:prstGeom>
          <a:noFill/>
          <a:ln w="9525">
            <a:noFill/>
          </a:ln>
        </p:spPr>
        <p:txBody>
          <a:bodyPr wrap="square">
            <a:noAutofit/>
          </a:bodyPr>
          <a:p>
            <a:pPr indent="0">
              <a:lnSpc>
                <a:spcPct val="150000"/>
              </a:lnSpc>
            </a:pPr>
            <a:endParaRPr lang="zh-CN" b="0">
              <a:latin typeface="Calibri" panose="020F0502020204030204" charset="0"/>
              <a:ea typeface="宋体" panose="02010600030101010101" pitchFamily="2" charset="-122"/>
            </a:endParaRPr>
          </a:p>
          <a:p>
            <a:pPr indent="0">
              <a:lnSpc>
                <a:spcPct val="150000"/>
              </a:lnSpc>
            </a:pPr>
            <a:r>
              <a:rPr lang="en-US" altLang="zh-CN" b="0">
                <a:latin typeface="Calibri" panose="020F0502020204030204" charset="0"/>
                <a:ea typeface="宋体" panose="02010600030101010101" pitchFamily="2" charset="-122"/>
              </a:rPr>
              <a:t>        </a:t>
            </a:r>
            <a:r>
              <a:rPr lang="zh-CN" altLang="en-US" b="0">
                <a:latin typeface="Calibri" panose="020F0502020204030204" charset="0"/>
                <a:ea typeface="宋体" panose="02010600030101010101" pitchFamily="2" charset="-122"/>
              </a:rPr>
              <a:t>系统</a:t>
            </a:r>
            <a:r>
              <a:rPr lang="zh-CN" b="0">
                <a:latin typeface="Calibri" panose="020F0502020204030204" charset="0"/>
                <a:ea typeface="宋体" panose="02010600030101010101" pitchFamily="2" charset="-122"/>
              </a:rPr>
              <a:t>统计每台的设备利用率，可按每日，每月，每季度等查询设备实际使用时间占计划用时的百分比。</a:t>
            </a:r>
            <a:endParaRPr lang="zh-CN" b="0">
              <a:latin typeface="Calibri" panose="020F0502020204030204" charset="0"/>
              <a:ea typeface="宋体" panose="02010600030101010101" pitchFamily="2" charset="-122"/>
            </a:endParaRPr>
          </a:p>
          <a:p>
            <a:pPr indent="0">
              <a:lnSpc>
                <a:spcPct val="150000"/>
              </a:lnSpc>
            </a:pPr>
            <a:r>
              <a:rPr lang="en-US" altLang="zh-CN" b="0">
                <a:latin typeface="Calibri" panose="020F0502020204030204" charset="0"/>
                <a:ea typeface="宋体" panose="02010600030101010101" pitchFamily="2" charset="-122"/>
              </a:rPr>
              <a:t>      </a:t>
            </a:r>
            <a:r>
              <a:rPr lang="zh-CN" b="1">
                <a:latin typeface="Calibri" panose="020F0502020204030204" charset="0"/>
                <a:ea typeface="宋体" panose="02010600030101010101" pitchFamily="2" charset="-122"/>
              </a:rPr>
              <a:t>设备利用率</a:t>
            </a:r>
            <a:r>
              <a:rPr lang="en-US" b="0">
                <a:latin typeface="Calibri" panose="020F0502020204030204" charset="0"/>
                <a:ea typeface="宋体" panose="02010600030101010101" pitchFamily="2" charset="-122"/>
              </a:rPr>
              <a:t>=</a:t>
            </a:r>
            <a:r>
              <a:rPr b="0">
                <a:latin typeface="Calibri" panose="020F0502020204030204" charset="0"/>
                <a:ea typeface="宋体" panose="02010600030101010101" pitchFamily="2" charset="-122"/>
              </a:rPr>
              <a:t>每</a:t>
            </a:r>
            <a:r>
              <a:rPr lang="zh-CN" b="0">
                <a:latin typeface="Calibri" panose="020F0502020204030204" charset="0"/>
                <a:ea typeface="宋体" panose="02010600030101010101" pitchFamily="2" charset="-122"/>
              </a:rPr>
              <a:t>天</a:t>
            </a:r>
            <a:r>
              <a:rPr b="0">
                <a:latin typeface="Calibri" panose="020F0502020204030204" charset="0"/>
                <a:ea typeface="宋体" panose="02010600030101010101" pitchFamily="2" charset="-122"/>
              </a:rPr>
              <a:t>实际开机时数/ 每</a:t>
            </a:r>
            <a:r>
              <a:rPr lang="zh-CN" b="0">
                <a:latin typeface="Calibri" panose="020F0502020204030204" charset="0"/>
                <a:ea typeface="宋体" panose="02010600030101010101" pitchFamily="2" charset="-122"/>
              </a:rPr>
              <a:t>天</a:t>
            </a:r>
            <a:r>
              <a:rPr b="0">
                <a:latin typeface="Calibri" panose="020F0502020204030204" charset="0"/>
                <a:ea typeface="宋体" panose="02010600030101010101" pitchFamily="2" charset="-122"/>
              </a:rPr>
              <a:t>应开机时数×100%</a:t>
            </a:r>
            <a:endParaRPr b="0">
              <a:latin typeface="Calibri" panose="020F0502020204030204" charset="0"/>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239347" y="796199"/>
            <a:ext cx="11875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48"/>
          <p:cNvSpPr/>
          <p:nvPr/>
        </p:nvSpPr>
        <p:spPr>
          <a:xfrm>
            <a:off x="239347" y="271231"/>
            <a:ext cx="7848600" cy="493184"/>
          </a:xfrm>
          <a:custGeom>
            <a:avLst/>
            <a:gdLst>
              <a:gd name="connsiteX0" fmla="*/ 0 w 2529293"/>
              <a:gd name="connsiteY0" fmla="*/ 0 h 1454628"/>
              <a:gd name="connsiteX1" fmla="*/ 1364343 w 2529293"/>
              <a:gd name="connsiteY1" fmla="*/ 0 h 1454628"/>
              <a:gd name="connsiteX2" fmla="*/ 1364343 w 2529293"/>
              <a:gd name="connsiteY2" fmla="*/ 2599 h 1454628"/>
              <a:gd name="connsiteX3" fmla="*/ 1380716 w 2529293"/>
              <a:gd name="connsiteY3" fmla="*/ 2 h 1454628"/>
              <a:gd name="connsiteX4" fmla="*/ 2049153 w 2529293"/>
              <a:gd name="connsiteY4" fmla="*/ 2 h 1454628"/>
              <a:gd name="connsiteX5" fmla="*/ 2178066 w 2529293"/>
              <a:gd name="connsiteY5" fmla="*/ 74047 h 1454628"/>
              <a:gd name="connsiteX6" fmla="*/ 2512284 w 2529293"/>
              <a:gd name="connsiteY6" fmla="*/ 653270 h 1454628"/>
              <a:gd name="connsiteX7" fmla="*/ 2529293 w 2529293"/>
              <a:gd name="connsiteY7" fmla="*/ 727315 h 1454628"/>
              <a:gd name="connsiteX8" fmla="*/ 2512284 w 2529293"/>
              <a:gd name="connsiteY8" fmla="*/ 801360 h 1454628"/>
              <a:gd name="connsiteX9" fmla="*/ 2178066 w 2529293"/>
              <a:gd name="connsiteY9" fmla="*/ 1380583 h 1454628"/>
              <a:gd name="connsiteX10" fmla="*/ 2049153 w 2529293"/>
              <a:gd name="connsiteY10" fmla="*/ 1454628 h 1454628"/>
              <a:gd name="connsiteX11" fmla="*/ 1380716 w 2529293"/>
              <a:gd name="connsiteY11" fmla="*/ 1454628 h 1454628"/>
              <a:gd name="connsiteX12" fmla="*/ 1364343 w 2529293"/>
              <a:gd name="connsiteY12" fmla="*/ 1452030 h 1454628"/>
              <a:gd name="connsiteX13" fmla="*/ 1364343 w 2529293"/>
              <a:gd name="connsiteY13" fmla="*/ 1454627 h 1454628"/>
              <a:gd name="connsiteX14" fmla="*/ 0 w 2529293"/>
              <a:gd name="connsiteY14" fmla="*/ 1454627 h 145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293" h="1454628">
                <a:moveTo>
                  <a:pt x="0" y="0"/>
                </a:moveTo>
                <a:lnTo>
                  <a:pt x="1364343" y="0"/>
                </a:lnTo>
                <a:lnTo>
                  <a:pt x="1364343" y="2599"/>
                </a:lnTo>
                <a:lnTo>
                  <a:pt x="1380716" y="2"/>
                </a:lnTo>
                <a:lnTo>
                  <a:pt x="2049153" y="2"/>
                </a:lnTo>
                <a:cubicBezTo>
                  <a:pt x="2095705" y="2"/>
                  <a:pt x="2154193" y="33442"/>
                  <a:pt x="2178066" y="74047"/>
                </a:cubicBezTo>
                <a:cubicBezTo>
                  <a:pt x="2512284" y="653270"/>
                  <a:pt x="2512284" y="653270"/>
                  <a:pt x="2512284" y="653270"/>
                </a:cubicBezTo>
                <a:cubicBezTo>
                  <a:pt x="2523623" y="673573"/>
                  <a:pt x="2529293" y="700444"/>
                  <a:pt x="2529293" y="727315"/>
                </a:cubicBezTo>
                <a:cubicBezTo>
                  <a:pt x="2529293" y="754186"/>
                  <a:pt x="2523623" y="781058"/>
                  <a:pt x="2512284" y="801360"/>
                </a:cubicBezTo>
                <a:cubicBezTo>
                  <a:pt x="2178066" y="1380583"/>
                  <a:pt x="2178066" y="1380583"/>
                  <a:pt x="2178066" y="1380583"/>
                </a:cubicBezTo>
                <a:cubicBezTo>
                  <a:pt x="2154193" y="1421189"/>
                  <a:pt x="2095705" y="1454628"/>
                  <a:pt x="2049153" y="1454628"/>
                </a:cubicBezTo>
                <a:cubicBezTo>
                  <a:pt x="1380716" y="1454628"/>
                  <a:pt x="1380716" y="1454628"/>
                  <a:pt x="1380716" y="1454628"/>
                </a:cubicBezTo>
                <a:lnTo>
                  <a:pt x="1364343" y="1452030"/>
                </a:lnTo>
                <a:lnTo>
                  <a:pt x="1364343" y="1454627"/>
                </a:lnTo>
                <a:lnTo>
                  <a:pt x="0" y="145462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3840"/>
          </a:p>
        </p:txBody>
      </p:sp>
      <p:pic>
        <p:nvPicPr>
          <p:cNvPr id="13" name="Picture 6" descr="https://www.yunzhijia.com/docrest/file/downloadfile/5bfe101050f8dd54d4dbf5c1?bi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61355" y="99392"/>
            <a:ext cx="1353592" cy="50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ChangeArrowheads="1"/>
          </p:cNvSpPr>
          <p:nvPr/>
        </p:nvSpPr>
        <p:spPr bwMode="auto">
          <a:xfrm>
            <a:off x="6284362" y="28627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矩形 13"/>
          <p:cNvSpPr/>
          <p:nvPr/>
        </p:nvSpPr>
        <p:spPr>
          <a:xfrm>
            <a:off x="307090" y="957170"/>
            <a:ext cx="2297430" cy="368300"/>
          </a:xfrm>
          <a:prstGeom prst="rect">
            <a:avLst/>
          </a:prstGeom>
        </p:spPr>
        <p:txBody>
          <a:bodyPr wrap="none">
            <a:spAutoFit/>
          </a:bodyPr>
          <a:lstStyle/>
          <a:p>
            <a:pPr marL="285750" indent="-285750">
              <a:buFont typeface="Wingdings" panose="05000000000000000000" pitchFamily="2" charset="2"/>
              <a:buChar char="u"/>
            </a:pPr>
            <a:r>
              <a:rPr lang="zh-CN" altLang="en-US" dirty="0">
                <a:solidFill>
                  <a:schemeClr val="accent1">
                    <a:lumMod val="75000"/>
                  </a:schemeClr>
                </a:solidFill>
                <a:latin typeface="微软雅黑" panose="020B0503020204020204" charset="-122"/>
                <a:ea typeface="微软雅黑" panose="020B0503020204020204" charset="-122"/>
              </a:rPr>
              <a:t>设备停机率统计：</a:t>
            </a:r>
            <a:endParaRPr lang="zh-CN" altLang="en-US" dirty="0">
              <a:solidFill>
                <a:schemeClr val="accent1">
                  <a:lumMod val="75000"/>
                </a:schemeClr>
              </a:solidFill>
              <a:latin typeface="微软雅黑" panose="020B0503020204020204" charset="-122"/>
              <a:ea typeface="微软雅黑" panose="020B0503020204020204" charset="-122"/>
            </a:endParaRPr>
          </a:p>
        </p:txBody>
      </p:sp>
      <p:sp>
        <p:nvSpPr>
          <p:cNvPr id="20" name="TextBox 1"/>
          <p:cNvSpPr txBox="1"/>
          <p:nvPr/>
        </p:nvSpPr>
        <p:spPr>
          <a:xfrm>
            <a:off x="896806" y="260649"/>
            <a:ext cx="7393517" cy="460375"/>
          </a:xfrm>
          <a:prstGeom prst="rect">
            <a:avLst/>
          </a:prstGeom>
          <a:noFill/>
          <a:ln w="9525">
            <a:noFill/>
          </a:ln>
        </p:spPr>
        <p:txBody>
          <a:bodyPr>
            <a:spAutoFit/>
          </a:bodyPr>
          <a:lstStyle/>
          <a:p>
            <a:pPr marL="0" lvl="1"/>
            <a:r>
              <a:rPr lang="en-US" altLang="zh-CN" sz="2400" dirty="0">
                <a:solidFill>
                  <a:schemeClr val="bg1"/>
                </a:solidFill>
                <a:latin typeface="微软雅黑" panose="020B0503020204020204" charset="-122"/>
                <a:ea typeface="微软雅黑" panose="020B0503020204020204" charset="-122"/>
                <a:sym typeface="+mn-ea"/>
              </a:rPr>
              <a:t>03 </a:t>
            </a:r>
            <a:r>
              <a:rPr lang="zh-CN" altLang="en-US" sz="2400" dirty="0">
                <a:solidFill>
                  <a:schemeClr val="bg1"/>
                </a:solidFill>
                <a:latin typeface="微软雅黑" panose="020B0503020204020204" charset="-122"/>
                <a:ea typeface="微软雅黑" panose="020B0503020204020204" charset="-122"/>
                <a:sym typeface="+mn-ea"/>
              </a:rPr>
              <a:t>功能方案</a:t>
            </a:r>
            <a:r>
              <a:rPr lang="en-US" altLang="zh-CN" sz="2400" dirty="0">
                <a:solidFill>
                  <a:schemeClr val="bg1"/>
                </a:solidFill>
                <a:latin typeface="微软雅黑" panose="020B0503020204020204" charset="-122"/>
                <a:ea typeface="微软雅黑" panose="020B0503020204020204" charset="-122"/>
                <a:sym typeface="+mn-ea"/>
              </a:rPr>
              <a:t>-</a:t>
            </a:r>
            <a:r>
              <a:rPr lang="zh-CN" sz="2400">
                <a:solidFill>
                  <a:schemeClr val="bg1"/>
                </a:solidFill>
                <a:latin typeface="微软雅黑" panose="020B0503020204020204" charset="-122"/>
                <a:ea typeface="微软雅黑" panose="020B0503020204020204" charset="-122"/>
                <a:sym typeface="+mn-ea"/>
              </a:rPr>
              <a:t>软件设计</a:t>
            </a:r>
            <a:endParaRPr lang="en-US" altLang="zh-CN" sz="2400" dirty="0">
              <a:solidFill>
                <a:schemeClr val="bg1"/>
              </a:solidFill>
              <a:latin typeface="微软雅黑" panose="020B0503020204020204" charset="-122"/>
              <a:ea typeface="微软雅黑" panose="020B0503020204020204" charset="-122"/>
              <a:sym typeface="+mn-ea"/>
            </a:endParaRPr>
          </a:p>
        </p:txBody>
      </p:sp>
      <p:sp>
        <p:nvSpPr>
          <p:cNvPr id="100" name="文本框 99"/>
          <p:cNvSpPr txBox="1"/>
          <p:nvPr/>
        </p:nvSpPr>
        <p:spPr>
          <a:xfrm>
            <a:off x="7953375" y="1517650"/>
            <a:ext cx="3804920" cy="4411345"/>
          </a:xfrm>
          <a:prstGeom prst="rect">
            <a:avLst/>
          </a:prstGeom>
          <a:noFill/>
          <a:ln w="9525">
            <a:noFill/>
          </a:ln>
        </p:spPr>
        <p:txBody>
          <a:bodyPr wrap="square">
            <a:noAutofit/>
          </a:bodyPr>
          <a:p>
            <a:pPr indent="0">
              <a:lnSpc>
                <a:spcPct val="150000"/>
              </a:lnSpc>
            </a:pPr>
            <a:endParaRPr lang="zh-CN" b="0">
              <a:latin typeface="Calibri" panose="020F0502020204030204" charset="0"/>
              <a:ea typeface="宋体" panose="02010600030101010101" pitchFamily="2" charset="-122"/>
            </a:endParaRPr>
          </a:p>
          <a:p>
            <a:pPr indent="0">
              <a:lnSpc>
                <a:spcPct val="150000"/>
              </a:lnSpc>
            </a:pPr>
            <a:r>
              <a:rPr lang="en-US" altLang="zh-CN" b="0">
                <a:latin typeface="Calibri" panose="020F0502020204030204" charset="0"/>
                <a:ea typeface="宋体" panose="02010600030101010101" pitchFamily="2" charset="-122"/>
              </a:rPr>
              <a:t>        </a:t>
            </a:r>
            <a:r>
              <a:rPr lang="zh-CN" altLang="en-US" b="0">
                <a:latin typeface="Calibri" panose="020F0502020204030204" charset="0"/>
                <a:ea typeface="宋体" panose="02010600030101010101" pitchFamily="2" charset="-122"/>
              </a:rPr>
              <a:t>根据设备每次故障停机的系统自动记录数据，以及工作人员提报的故障信息。系统</a:t>
            </a:r>
            <a:r>
              <a:rPr lang="zh-CN" b="0">
                <a:latin typeface="Calibri" panose="020F0502020204030204" charset="0"/>
                <a:ea typeface="宋体" panose="02010600030101010101" pitchFamily="2" charset="-122"/>
              </a:rPr>
              <a:t>统计每台设备的</a:t>
            </a:r>
            <a:r>
              <a:rPr>
                <a:latin typeface="Calibri" panose="020F0502020204030204" charset="0"/>
                <a:ea typeface="宋体" panose="02010600030101010101" pitchFamily="2" charset="-122"/>
                <a:sym typeface="+mn-ea"/>
              </a:rPr>
              <a:t>故障停机率</a:t>
            </a:r>
            <a:r>
              <a:rPr lang="zh-CN" b="0">
                <a:latin typeface="Calibri" panose="020F0502020204030204" charset="0"/>
                <a:ea typeface="宋体" panose="02010600030101010101" pitchFamily="2" charset="-122"/>
              </a:rPr>
              <a:t>，可按每日，每月，每季度等查询设备</a:t>
            </a:r>
            <a:r>
              <a:rPr>
                <a:latin typeface="Calibri" panose="020F0502020204030204" charset="0"/>
                <a:ea typeface="宋体" panose="02010600030101010101" pitchFamily="2" charset="-122"/>
              </a:rPr>
              <a:t>故障停机时间与设备应开动时间的比</a:t>
            </a:r>
            <a:r>
              <a:rPr lang="zh-CN">
                <a:latin typeface="Calibri" panose="020F0502020204030204" charset="0"/>
                <a:ea typeface="宋体" panose="02010600030101010101" pitchFamily="2" charset="-122"/>
              </a:rPr>
              <a:t>。</a:t>
            </a:r>
            <a:endParaRPr lang="zh-CN">
              <a:latin typeface="Calibri" panose="020F0502020204030204" charset="0"/>
              <a:ea typeface="宋体" panose="02010600030101010101" pitchFamily="2" charset="-122"/>
            </a:endParaRPr>
          </a:p>
          <a:p>
            <a:pPr indent="0">
              <a:lnSpc>
                <a:spcPct val="150000"/>
              </a:lnSpc>
            </a:pPr>
            <a:endParaRPr lang="zh-CN">
              <a:latin typeface="Calibri" panose="020F0502020204030204" charset="0"/>
              <a:ea typeface="宋体" panose="02010600030101010101" pitchFamily="2" charset="-122"/>
            </a:endParaRPr>
          </a:p>
          <a:p>
            <a:pPr indent="0">
              <a:lnSpc>
                <a:spcPct val="150000"/>
              </a:lnSpc>
            </a:pPr>
            <a:r>
              <a:rPr lang="zh-CN" b="1">
                <a:latin typeface="Calibri" panose="020F0502020204030204" charset="0"/>
                <a:ea typeface="宋体" panose="02010600030101010101" pitchFamily="2" charset="-122"/>
              </a:rPr>
              <a:t>故障停机率</a:t>
            </a:r>
            <a:r>
              <a:rPr lang="zh-CN">
                <a:latin typeface="Calibri" panose="020F0502020204030204" charset="0"/>
                <a:ea typeface="宋体" panose="02010600030101010101" pitchFamily="2" charset="-122"/>
              </a:rPr>
              <a:t>=故障停机台时/[故障停机台时+设备实际开动台时(设备应开动总台时)]×100%</a:t>
            </a:r>
            <a:endParaRPr lang="zh-CN">
              <a:latin typeface="Calibri" panose="020F0502020204030204" charset="0"/>
              <a:ea typeface="宋体" panose="02010600030101010101" pitchFamily="2" charset="-122"/>
            </a:endParaRPr>
          </a:p>
        </p:txBody>
      </p:sp>
      <p:pic>
        <p:nvPicPr>
          <p:cNvPr id="3" name="图片 2" descr="微信截图_20230306162319"/>
          <p:cNvPicPr>
            <a:picLocks noChangeAspect="1"/>
          </p:cNvPicPr>
          <p:nvPr/>
        </p:nvPicPr>
        <p:blipFill>
          <a:blip r:embed="rId2"/>
          <a:stretch>
            <a:fillRect/>
          </a:stretch>
        </p:blipFill>
        <p:spPr>
          <a:xfrm>
            <a:off x="170180" y="3429000"/>
            <a:ext cx="7324090" cy="2684780"/>
          </a:xfrm>
          <a:prstGeom prst="rect">
            <a:avLst/>
          </a:prstGeom>
        </p:spPr>
      </p:pic>
      <p:pic>
        <p:nvPicPr>
          <p:cNvPr id="5" name="图片 4" descr="图片6"/>
          <p:cNvPicPr>
            <a:picLocks noChangeAspect="1"/>
          </p:cNvPicPr>
          <p:nvPr/>
        </p:nvPicPr>
        <p:blipFill>
          <a:blip r:embed="rId3"/>
          <a:stretch>
            <a:fillRect/>
          </a:stretch>
        </p:blipFill>
        <p:spPr>
          <a:xfrm>
            <a:off x="170180" y="1517650"/>
            <a:ext cx="7393305" cy="1829435"/>
          </a:xfrm>
          <a:prstGeom prst="rect">
            <a:avLst/>
          </a:prstGeom>
        </p:spPr>
      </p:pic>
      <p:sp>
        <p:nvSpPr>
          <p:cNvPr id="8" name="文本框 7"/>
          <p:cNvSpPr txBox="1"/>
          <p:nvPr/>
        </p:nvSpPr>
        <p:spPr>
          <a:xfrm>
            <a:off x="3031490" y="6195695"/>
            <a:ext cx="2124075" cy="368300"/>
          </a:xfrm>
          <a:prstGeom prst="rect">
            <a:avLst/>
          </a:prstGeom>
          <a:noFill/>
        </p:spPr>
        <p:txBody>
          <a:bodyPr wrap="square" rtlCol="0" anchor="t">
            <a:spAutoFit/>
          </a:bodyPr>
          <a:p>
            <a:r>
              <a:rPr lang="zh-CN" altLang="en-US">
                <a:latin typeface="Calibri" panose="020F0502020204030204" charset="0"/>
                <a:ea typeface="宋体" panose="02010600030101010101" pitchFamily="2" charset="-122"/>
                <a:sym typeface="+mn-ea"/>
              </a:rPr>
              <a:t>参考示例图</a:t>
            </a:r>
            <a:endParaRPr lang="zh-CN" altLang="en-US">
              <a:latin typeface="Calibri" panose="020F0502020204030204" charset="0"/>
              <a:ea typeface="宋体" panose="02010600030101010101" pitchFamily="2" charset="-12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239347" y="796199"/>
            <a:ext cx="11875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48"/>
          <p:cNvSpPr/>
          <p:nvPr/>
        </p:nvSpPr>
        <p:spPr>
          <a:xfrm>
            <a:off x="239347" y="271231"/>
            <a:ext cx="7848600" cy="493184"/>
          </a:xfrm>
          <a:custGeom>
            <a:avLst/>
            <a:gdLst>
              <a:gd name="connsiteX0" fmla="*/ 0 w 2529293"/>
              <a:gd name="connsiteY0" fmla="*/ 0 h 1454628"/>
              <a:gd name="connsiteX1" fmla="*/ 1364343 w 2529293"/>
              <a:gd name="connsiteY1" fmla="*/ 0 h 1454628"/>
              <a:gd name="connsiteX2" fmla="*/ 1364343 w 2529293"/>
              <a:gd name="connsiteY2" fmla="*/ 2599 h 1454628"/>
              <a:gd name="connsiteX3" fmla="*/ 1380716 w 2529293"/>
              <a:gd name="connsiteY3" fmla="*/ 2 h 1454628"/>
              <a:gd name="connsiteX4" fmla="*/ 2049153 w 2529293"/>
              <a:gd name="connsiteY4" fmla="*/ 2 h 1454628"/>
              <a:gd name="connsiteX5" fmla="*/ 2178066 w 2529293"/>
              <a:gd name="connsiteY5" fmla="*/ 74047 h 1454628"/>
              <a:gd name="connsiteX6" fmla="*/ 2512284 w 2529293"/>
              <a:gd name="connsiteY6" fmla="*/ 653270 h 1454628"/>
              <a:gd name="connsiteX7" fmla="*/ 2529293 w 2529293"/>
              <a:gd name="connsiteY7" fmla="*/ 727315 h 1454628"/>
              <a:gd name="connsiteX8" fmla="*/ 2512284 w 2529293"/>
              <a:gd name="connsiteY8" fmla="*/ 801360 h 1454628"/>
              <a:gd name="connsiteX9" fmla="*/ 2178066 w 2529293"/>
              <a:gd name="connsiteY9" fmla="*/ 1380583 h 1454628"/>
              <a:gd name="connsiteX10" fmla="*/ 2049153 w 2529293"/>
              <a:gd name="connsiteY10" fmla="*/ 1454628 h 1454628"/>
              <a:gd name="connsiteX11" fmla="*/ 1380716 w 2529293"/>
              <a:gd name="connsiteY11" fmla="*/ 1454628 h 1454628"/>
              <a:gd name="connsiteX12" fmla="*/ 1364343 w 2529293"/>
              <a:gd name="connsiteY12" fmla="*/ 1452030 h 1454628"/>
              <a:gd name="connsiteX13" fmla="*/ 1364343 w 2529293"/>
              <a:gd name="connsiteY13" fmla="*/ 1454627 h 1454628"/>
              <a:gd name="connsiteX14" fmla="*/ 0 w 2529293"/>
              <a:gd name="connsiteY14" fmla="*/ 1454627 h 145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293" h="1454628">
                <a:moveTo>
                  <a:pt x="0" y="0"/>
                </a:moveTo>
                <a:lnTo>
                  <a:pt x="1364343" y="0"/>
                </a:lnTo>
                <a:lnTo>
                  <a:pt x="1364343" y="2599"/>
                </a:lnTo>
                <a:lnTo>
                  <a:pt x="1380716" y="2"/>
                </a:lnTo>
                <a:lnTo>
                  <a:pt x="2049153" y="2"/>
                </a:lnTo>
                <a:cubicBezTo>
                  <a:pt x="2095705" y="2"/>
                  <a:pt x="2154193" y="33442"/>
                  <a:pt x="2178066" y="74047"/>
                </a:cubicBezTo>
                <a:cubicBezTo>
                  <a:pt x="2512284" y="653270"/>
                  <a:pt x="2512284" y="653270"/>
                  <a:pt x="2512284" y="653270"/>
                </a:cubicBezTo>
                <a:cubicBezTo>
                  <a:pt x="2523623" y="673573"/>
                  <a:pt x="2529293" y="700444"/>
                  <a:pt x="2529293" y="727315"/>
                </a:cubicBezTo>
                <a:cubicBezTo>
                  <a:pt x="2529293" y="754186"/>
                  <a:pt x="2523623" y="781058"/>
                  <a:pt x="2512284" y="801360"/>
                </a:cubicBezTo>
                <a:cubicBezTo>
                  <a:pt x="2178066" y="1380583"/>
                  <a:pt x="2178066" y="1380583"/>
                  <a:pt x="2178066" y="1380583"/>
                </a:cubicBezTo>
                <a:cubicBezTo>
                  <a:pt x="2154193" y="1421189"/>
                  <a:pt x="2095705" y="1454628"/>
                  <a:pt x="2049153" y="1454628"/>
                </a:cubicBezTo>
                <a:cubicBezTo>
                  <a:pt x="1380716" y="1454628"/>
                  <a:pt x="1380716" y="1454628"/>
                  <a:pt x="1380716" y="1454628"/>
                </a:cubicBezTo>
                <a:lnTo>
                  <a:pt x="1364343" y="1452030"/>
                </a:lnTo>
                <a:lnTo>
                  <a:pt x="1364343" y="1454627"/>
                </a:lnTo>
                <a:lnTo>
                  <a:pt x="0" y="145462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3840"/>
          </a:p>
        </p:txBody>
      </p:sp>
      <p:pic>
        <p:nvPicPr>
          <p:cNvPr id="13" name="Picture 6" descr="https://www.yunzhijia.com/docrest/file/downloadfile/5bfe101050f8dd54d4dbf5c1?bi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61355" y="99392"/>
            <a:ext cx="1353592" cy="50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ChangeArrowheads="1"/>
          </p:cNvSpPr>
          <p:nvPr/>
        </p:nvSpPr>
        <p:spPr bwMode="auto">
          <a:xfrm>
            <a:off x="6149742" y="28627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矩形 13"/>
          <p:cNvSpPr/>
          <p:nvPr/>
        </p:nvSpPr>
        <p:spPr>
          <a:xfrm>
            <a:off x="307090" y="957170"/>
            <a:ext cx="2526030" cy="368300"/>
          </a:xfrm>
          <a:prstGeom prst="rect">
            <a:avLst/>
          </a:prstGeom>
        </p:spPr>
        <p:txBody>
          <a:bodyPr wrap="none">
            <a:spAutoFit/>
          </a:bodyPr>
          <a:lstStyle/>
          <a:p>
            <a:pPr marL="285750" indent="-285750">
              <a:buFont typeface="Wingdings" panose="05000000000000000000" pitchFamily="2" charset="2"/>
              <a:buChar char="u"/>
            </a:pPr>
            <a:r>
              <a:rPr lang="zh-CN" altLang="en-US" dirty="0">
                <a:solidFill>
                  <a:schemeClr val="accent1">
                    <a:lumMod val="75000"/>
                  </a:schemeClr>
                </a:solidFill>
                <a:latin typeface="微软雅黑" panose="020B0503020204020204" charset="-122"/>
                <a:ea typeface="微软雅黑" panose="020B0503020204020204" charset="-122"/>
              </a:rPr>
              <a:t>设备停机故障提报：</a:t>
            </a:r>
            <a:endParaRPr lang="zh-CN" altLang="en-US" dirty="0">
              <a:solidFill>
                <a:schemeClr val="accent1">
                  <a:lumMod val="75000"/>
                </a:schemeClr>
              </a:solidFill>
              <a:latin typeface="微软雅黑" panose="020B0503020204020204" charset="-122"/>
              <a:ea typeface="微软雅黑" panose="020B0503020204020204" charset="-122"/>
            </a:endParaRPr>
          </a:p>
        </p:txBody>
      </p:sp>
      <p:sp>
        <p:nvSpPr>
          <p:cNvPr id="20" name="TextBox 1"/>
          <p:cNvSpPr txBox="1"/>
          <p:nvPr/>
        </p:nvSpPr>
        <p:spPr>
          <a:xfrm>
            <a:off x="896806" y="260649"/>
            <a:ext cx="7393517" cy="460375"/>
          </a:xfrm>
          <a:prstGeom prst="rect">
            <a:avLst/>
          </a:prstGeom>
          <a:noFill/>
          <a:ln w="9525">
            <a:noFill/>
          </a:ln>
        </p:spPr>
        <p:txBody>
          <a:bodyPr>
            <a:spAutoFit/>
          </a:bodyPr>
          <a:lstStyle/>
          <a:p>
            <a:pPr marL="0" lvl="1"/>
            <a:r>
              <a:rPr lang="en-US" altLang="zh-CN" sz="2400" dirty="0">
                <a:solidFill>
                  <a:schemeClr val="bg1"/>
                </a:solidFill>
                <a:latin typeface="微软雅黑" panose="020B0503020204020204" charset="-122"/>
                <a:ea typeface="微软雅黑" panose="020B0503020204020204" charset="-122"/>
                <a:sym typeface="+mn-ea"/>
              </a:rPr>
              <a:t>03 </a:t>
            </a:r>
            <a:r>
              <a:rPr lang="zh-CN" altLang="en-US" sz="2400" dirty="0">
                <a:solidFill>
                  <a:schemeClr val="bg1"/>
                </a:solidFill>
                <a:latin typeface="微软雅黑" panose="020B0503020204020204" charset="-122"/>
                <a:ea typeface="微软雅黑" panose="020B0503020204020204" charset="-122"/>
                <a:sym typeface="+mn-ea"/>
              </a:rPr>
              <a:t>功能方案</a:t>
            </a:r>
            <a:r>
              <a:rPr lang="en-US" altLang="zh-CN" sz="2400" dirty="0">
                <a:solidFill>
                  <a:schemeClr val="bg1"/>
                </a:solidFill>
                <a:latin typeface="微软雅黑" panose="020B0503020204020204" charset="-122"/>
                <a:ea typeface="微软雅黑" panose="020B0503020204020204" charset="-122"/>
                <a:sym typeface="+mn-ea"/>
              </a:rPr>
              <a:t>-</a:t>
            </a:r>
            <a:r>
              <a:rPr lang="zh-CN" sz="2400">
                <a:solidFill>
                  <a:schemeClr val="bg1"/>
                </a:solidFill>
                <a:latin typeface="微软雅黑" panose="020B0503020204020204" charset="-122"/>
                <a:ea typeface="微软雅黑" panose="020B0503020204020204" charset="-122"/>
                <a:sym typeface="+mn-ea"/>
              </a:rPr>
              <a:t>软件设计</a:t>
            </a:r>
            <a:endParaRPr lang="en-US" altLang="zh-CN" sz="2400" dirty="0">
              <a:solidFill>
                <a:schemeClr val="bg1"/>
              </a:solidFill>
              <a:latin typeface="微软雅黑" panose="020B0503020204020204" charset="-122"/>
              <a:ea typeface="微软雅黑" panose="020B0503020204020204" charset="-122"/>
              <a:sym typeface="+mn-ea"/>
            </a:endParaRPr>
          </a:p>
        </p:txBody>
      </p:sp>
      <p:pic>
        <p:nvPicPr>
          <p:cNvPr id="9219" name="图片 9219"/>
          <p:cNvPicPr>
            <a:picLocks noChangeAspect="1"/>
          </p:cNvPicPr>
          <p:nvPr>
            <p:custDataLst>
              <p:tags r:id="rId2"/>
            </p:custDataLst>
          </p:nvPr>
        </p:nvPicPr>
        <p:blipFill>
          <a:blip r:embed="rId3"/>
          <a:srcRect t="5525" r="-259" b="60995"/>
          <a:stretch>
            <a:fillRect/>
          </a:stretch>
        </p:blipFill>
        <p:spPr>
          <a:xfrm>
            <a:off x="532130" y="1325245"/>
            <a:ext cx="5516880" cy="3252470"/>
          </a:xfrm>
          <a:prstGeom prst="rect">
            <a:avLst/>
          </a:prstGeom>
        </p:spPr>
      </p:pic>
      <p:pic>
        <p:nvPicPr>
          <p:cNvPr id="2" name="图片 1"/>
          <p:cNvPicPr>
            <a:picLocks noChangeAspect="1"/>
          </p:cNvPicPr>
          <p:nvPr>
            <p:custDataLst>
              <p:tags r:id="rId4"/>
            </p:custDataLst>
          </p:nvPr>
        </p:nvPicPr>
        <p:blipFill>
          <a:blip r:embed="rId5"/>
          <a:stretch>
            <a:fillRect/>
          </a:stretch>
        </p:blipFill>
        <p:spPr>
          <a:xfrm>
            <a:off x="6579235" y="1266825"/>
            <a:ext cx="4182110" cy="5081270"/>
          </a:xfrm>
          <a:prstGeom prst="rect">
            <a:avLst/>
          </a:prstGeom>
        </p:spPr>
      </p:pic>
      <p:sp>
        <p:nvSpPr>
          <p:cNvPr id="4" name="文本框 3"/>
          <p:cNvSpPr txBox="1"/>
          <p:nvPr/>
        </p:nvSpPr>
        <p:spPr>
          <a:xfrm>
            <a:off x="592455" y="4713605"/>
            <a:ext cx="4824730" cy="922020"/>
          </a:xfrm>
          <a:prstGeom prst="rect">
            <a:avLst/>
          </a:prstGeom>
          <a:noFill/>
        </p:spPr>
        <p:txBody>
          <a:bodyPr wrap="square" rtlCol="0" anchor="t">
            <a:spAutoFit/>
          </a:bodyPr>
          <a:p>
            <a:pPr>
              <a:lnSpc>
                <a:spcPct val="150000"/>
              </a:lnSpc>
            </a:pPr>
            <a:r>
              <a:rPr lang="en-US" altLang="zh-CN"/>
              <a:t>       </a:t>
            </a:r>
            <a:r>
              <a:rPr lang="zh-CN" altLang="en-US"/>
              <a:t>适用于生产过程作业情况及故障异常情况提报，系统记录故障数据，</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239347" y="796199"/>
            <a:ext cx="11875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48"/>
          <p:cNvSpPr/>
          <p:nvPr/>
        </p:nvSpPr>
        <p:spPr>
          <a:xfrm>
            <a:off x="239347" y="271231"/>
            <a:ext cx="7848600" cy="493184"/>
          </a:xfrm>
          <a:custGeom>
            <a:avLst/>
            <a:gdLst>
              <a:gd name="connsiteX0" fmla="*/ 0 w 2529293"/>
              <a:gd name="connsiteY0" fmla="*/ 0 h 1454628"/>
              <a:gd name="connsiteX1" fmla="*/ 1364343 w 2529293"/>
              <a:gd name="connsiteY1" fmla="*/ 0 h 1454628"/>
              <a:gd name="connsiteX2" fmla="*/ 1364343 w 2529293"/>
              <a:gd name="connsiteY2" fmla="*/ 2599 h 1454628"/>
              <a:gd name="connsiteX3" fmla="*/ 1380716 w 2529293"/>
              <a:gd name="connsiteY3" fmla="*/ 2 h 1454628"/>
              <a:gd name="connsiteX4" fmla="*/ 2049153 w 2529293"/>
              <a:gd name="connsiteY4" fmla="*/ 2 h 1454628"/>
              <a:gd name="connsiteX5" fmla="*/ 2178066 w 2529293"/>
              <a:gd name="connsiteY5" fmla="*/ 74047 h 1454628"/>
              <a:gd name="connsiteX6" fmla="*/ 2512284 w 2529293"/>
              <a:gd name="connsiteY6" fmla="*/ 653270 h 1454628"/>
              <a:gd name="connsiteX7" fmla="*/ 2529293 w 2529293"/>
              <a:gd name="connsiteY7" fmla="*/ 727315 h 1454628"/>
              <a:gd name="connsiteX8" fmla="*/ 2512284 w 2529293"/>
              <a:gd name="connsiteY8" fmla="*/ 801360 h 1454628"/>
              <a:gd name="connsiteX9" fmla="*/ 2178066 w 2529293"/>
              <a:gd name="connsiteY9" fmla="*/ 1380583 h 1454628"/>
              <a:gd name="connsiteX10" fmla="*/ 2049153 w 2529293"/>
              <a:gd name="connsiteY10" fmla="*/ 1454628 h 1454628"/>
              <a:gd name="connsiteX11" fmla="*/ 1380716 w 2529293"/>
              <a:gd name="connsiteY11" fmla="*/ 1454628 h 1454628"/>
              <a:gd name="connsiteX12" fmla="*/ 1364343 w 2529293"/>
              <a:gd name="connsiteY12" fmla="*/ 1452030 h 1454628"/>
              <a:gd name="connsiteX13" fmla="*/ 1364343 w 2529293"/>
              <a:gd name="connsiteY13" fmla="*/ 1454627 h 1454628"/>
              <a:gd name="connsiteX14" fmla="*/ 0 w 2529293"/>
              <a:gd name="connsiteY14" fmla="*/ 1454627 h 145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293" h="1454628">
                <a:moveTo>
                  <a:pt x="0" y="0"/>
                </a:moveTo>
                <a:lnTo>
                  <a:pt x="1364343" y="0"/>
                </a:lnTo>
                <a:lnTo>
                  <a:pt x="1364343" y="2599"/>
                </a:lnTo>
                <a:lnTo>
                  <a:pt x="1380716" y="2"/>
                </a:lnTo>
                <a:lnTo>
                  <a:pt x="2049153" y="2"/>
                </a:lnTo>
                <a:cubicBezTo>
                  <a:pt x="2095705" y="2"/>
                  <a:pt x="2154193" y="33442"/>
                  <a:pt x="2178066" y="74047"/>
                </a:cubicBezTo>
                <a:cubicBezTo>
                  <a:pt x="2512284" y="653270"/>
                  <a:pt x="2512284" y="653270"/>
                  <a:pt x="2512284" y="653270"/>
                </a:cubicBezTo>
                <a:cubicBezTo>
                  <a:pt x="2523623" y="673573"/>
                  <a:pt x="2529293" y="700444"/>
                  <a:pt x="2529293" y="727315"/>
                </a:cubicBezTo>
                <a:cubicBezTo>
                  <a:pt x="2529293" y="754186"/>
                  <a:pt x="2523623" y="781058"/>
                  <a:pt x="2512284" y="801360"/>
                </a:cubicBezTo>
                <a:cubicBezTo>
                  <a:pt x="2178066" y="1380583"/>
                  <a:pt x="2178066" y="1380583"/>
                  <a:pt x="2178066" y="1380583"/>
                </a:cubicBezTo>
                <a:cubicBezTo>
                  <a:pt x="2154193" y="1421189"/>
                  <a:pt x="2095705" y="1454628"/>
                  <a:pt x="2049153" y="1454628"/>
                </a:cubicBezTo>
                <a:cubicBezTo>
                  <a:pt x="1380716" y="1454628"/>
                  <a:pt x="1380716" y="1454628"/>
                  <a:pt x="1380716" y="1454628"/>
                </a:cubicBezTo>
                <a:lnTo>
                  <a:pt x="1364343" y="1452030"/>
                </a:lnTo>
                <a:lnTo>
                  <a:pt x="1364343" y="1454627"/>
                </a:lnTo>
                <a:lnTo>
                  <a:pt x="0" y="145462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3840"/>
          </a:p>
        </p:txBody>
      </p:sp>
      <p:pic>
        <p:nvPicPr>
          <p:cNvPr id="13" name="Picture 6" descr="https://www.yunzhijia.com/docrest/file/downloadfile/5bfe101050f8dd54d4dbf5c1?bi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61355" y="99392"/>
            <a:ext cx="1353592" cy="50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ChangeArrowheads="1"/>
          </p:cNvSpPr>
          <p:nvPr/>
        </p:nvSpPr>
        <p:spPr bwMode="auto">
          <a:xfrm>
            <a:off x="6284362" y="28627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矩形 13"/>
          <p:cNvSpPr/>
          <p:nvPr/>
        </p:nvSpPr>
        <p:spPr>
          <a:xfrm>
            <a:off x="307090" y="957170"/>
            <a:ext cx="2068830" cy="368300"/>
          </a:xfrm>
          <a:prstGeom prst="rect">
            <a:avLst/>
          </a:prstGeom>
        </p:spPr>
        <p:txBody>
          <a:bodyPr wrap="none">
            <a:spAutoFit/>
          </a:bodyPr>
          <a:lstStyle/>
          <a:p>
            <a:pPr marL="285750" indent="-285750">
              <a:buFont typeface="Wingdings" panose="05000000000000000000" pitchFamily="2" charset="2"/>
              <a:buChar char="u"/>
            </a:pPr>
            <a:r>
              <a:rPr lang="zh-CN" altLang="en-US" dirty="0">
                <a:solidFill>
                  <a:schemeClr val="accent1">
                    <a:lumMod val="75000"/>
                  </a:schemeClr>
                </a:solidFill>
                <a:latin typeface="微软雅黑" panose="020B0503020204020204" charset="-122"/>
                <a:ea typeface="微软雅黑" panose="020B0503020204020204" charset="-122"/>
              </a:rPr>
              <a:t>试验文件管理：</a:t>
            </a:r>
            <a:endParaRPr lang="zh-CN" altLang="en-US" dirty="0">
              <a:solidFill>
                <a:schemeClr val="accent1">
                  <a:lumMod val="75000"/>
                </a:schemeClr>
              </a:solidFill>
              <a:latin typeface="微软雅黑" panose="020B0503020204020204" charset="-122"/>
              <a:ea typeface="微软雅黑" panose="020B0503020204020204" charset="-122"/>
            </a:endParaRPr>
          </a:p>
        </p:txBody>
      </p:sp>
      <p:sp>
        <p:nvSpPr>
          <p:cNvPr id="20" name="TextBox 1"/>
          <p:cNvSpPr txBox="1"/>
          <p:nvPr/>
        </p:nvSpPr>
        <p:spPr>
          <a:xfrm>
            <a:off x="896806" y="260649"/>
            <a:ext cx="7393517" cy="460375"/>
          </a:xfrm>
          <a:prstGeom prst="rect">
            <a:avLst/>
          </a:prstGeom>
          <a:noFill/>
          <a:ln w="9525">
            <a:noFill/>
          </a:ln>
        </p:spPr>
        <p:txBody>
          <a:bodyPr>
            <a:spAutoFit/>
          </a:bodyPr>
          <a:lstStyle/>
          <a:p>
            <a:pPr marL="0" lvl="1"/>
            <a:r>
              <a:rPr lang="en-US" altLang="zh-CN" sz="2400" dirty="0">
                <a:solidFill>
                  <a:schemeClr val="bg1"/>
                </a:solidFill>
                <a:latin typeface="微软雅黑" panose="020B0503020204020204" charset="-122"/>
                <a:ea typeface="微软雅黑" panose="020B0503020204020204" charset="-122"/>
                <a:sym typeface="+mn-ea"/>
              </a:rPr>
              <a:t>03 </a:t>
            </a:r>
            <a:r>
              <a:rPr lang="zh-CN" altLang="en-US" sz="2400" dirty="0">
                <a:solidFill>
                  <a:schemeClr val="bg1"/>
                </a:solidFill>
                <a:latin typeface="微软雅黑" panose="020B0503020204020204" charset="-122"/>
                <a:ea typeface="微软雅黑" panose="020B0503020204020204" charset="-122"/>
                <a:sym typeface="+mn-ea"/>
              </a:rPr>
              <a:t>功能方案</a:t>
            </a:r>
            <a:r>
              <a:rPr lang="en-US" altLang="zh-CN" sz="2400" dirty="0">
                <a:solidFill>
                  <a:schemeClr val="bg1"/>
                </a:solidFill>
                <a:latin typeface="微软雅黑" panose="020B0503020204020204" charset="-122"/>
                <a:ea typeface="微软雅黑" panose="020B0503020204020204" charset="-122"/>
                <a:sym typeface="+mn-ea"/>
              </a:rPr>
              <a:t>-</a:t>
            </a:r>
            <a:r>
              <a:rPr lang="zh-CN" sz="2400">
                <a:solidFill>
                  <a:schemeClr val="bg1"/>
                </a:solidFill>
                <a:latin typeface="微软雅黑" panose="020B0503020204020204" charset="-122"/>
                <a:ea typeface="微软雅黑" panose="020B0503020204020204" charset="-122"/>
                <a:sym typeface="+mn-ea"/>
              </a:rPr>
              <a:t>软件设计</a:t>
            </a:r>
            <a:endParaRPr lang="en-US" altLang="zh-CN" sz="2400" dirty="0">
              <a:solidFill>
                <a:schemeClr val="bg1"/>
              </a:solidFill>
              <a:latin typeface="微软雅黑" panose="020B0503020204020204" charset="-122"/>
              <a:ea typeface="微软雅黑" panose="020B0503020204020204" charset="-122"/>
              <a:sym typeface="+mn-ea"/>
            </a:endParaRPr>
          </a:p>
        </p:txBody>
      </p:sp>
      <p:sp>
        <p:nvSpPr>
          <p:cNvPr id="100" name="文本框 99"/>
          <p:cNvSpPr txBox="1"/>
          <p:nvPr/>
        </p:nvSpPr>
        <p:spPr>
          <a:xfrm>
            <a:off x="7869555" y="1223645"/>
            <a:ext cx="3804920" cy="4411345"/>
          </a:xfrm>
          <a:prstGeom prst="rect">
            <a:avLst/>
          </a:prstGeom>
          <a:noFill/>
          <a:ln w="9525">
            <a:noFill/>
          </a:ln>
        </p:spPr>
        <p:txBody>
          <a:bodyPr wrap="square">
            <a:noAutofit/>
          </a:bodyPr>
          <a:p>
            <a:pPr indent="0">
              <a:lnSpc>
                <a:spcPct val="150000"/>
              </a:lnSpc>
            </a:pPr>
            <a:endParaRPr lang="zh-CN" b="0">
              <a:latin typeface="Calibri" panose="020F0502020204030204" charset="0"/>
              <a:ea typeface="宋体" panose="02010600030101010101" pitchFamily="2" charset="-122"/>
            </a:endParaRPr>
          </a:p>
          <a:p>
            <a:pPr indent="0">
              <a:lnSpc>
                <a:spcPct val="150000"/>
              </a:lnSpc>
            </a:pPr>
            <a:r>
              <a:rPr lang="en-US" altLang="zh-CN" b="0">
                <a:latin typeface="Calibri" panose="020F0502020204030204" charset="0"/>
                <a:ea typeface="宋体" panose="02010600030101010101" pitchFamily="2" charset="-122"/>
              </a:rPr>
              <a:t>        </a:t>
            </a:r>
            <a:r>
              <a:rPr b="0">
                <a:latin typeface="Calibri" panose="020F0502020204030204" charset="0"/>
                <a:ea typeface="宋体" panose="02010600030101010101" pitchFamily="2" charset="-122"/>
              </a:rPr>
              <a:t>将其所有</a:t>
            </a:r>
            <a:r>
              <a:rPr lang="zh-CN" b="0">
                <a:latin typeface="Calibri" panose="020F0502020204030204" charset="0"/>
                <a:ea typeface="宋体" panose="02010600030101010101" pitchFamily="2" charset="-122"/>
              </a:rPr>
              <a:t>设备工控机内的试验文件</a:t>
            </a:r>
            <a:r>
              <a:rPr b="0">
                <a:latin typeface="Calibri" panose="020F0502020204030204" charset="0"/>
                <a:ea typeface="宋体" panose="02010600030101010101" pitchFamily="2" charset="-122"/>
              </a:rPr>
              <a:t>纳入本系统中集中管理，并对所有文件进行了权限管理，备份管理等。</a:t>
            </a:r>
            <a:endParaRPr b="0">
              <a:latin typeface="Calibri" panose="020F0502020204030204" charset="0"/>
              <a:ea typeface="宋体" panose="02010600030101010101" pitchFamily="2" charset="-122"/>
            </a:endParaRPr>
          </a:p>
          <a:p>
            <a:pPr indent="0">
              <a:lnSpc>
                <a:spcPct val="150000"/>
              </a:lnSpc>
            </a:pPr>
            <a:r>
              <a:rPr b="0">
                <a:latin typeface="Calibri" panose="020F0502020204030204" charset="0"/>
                <a:ea typeface="宋体" panose="02010600030101010101" pitchFamily="2" charset="-122"/>
              </a:rPr>
              <a:t> </a:t>
            </a:r>
            <a:r>
              <a:rPr lang="en-US" b="0">
                <a:latin typeface="Calibri" panose="020F0502020204030204" charset="0"/>
                <a:ea typeface="宋体" panose="02010600030101010101" pitchFamily="2" charset="-122"/>
              </a:rPr>
              <a:t>       </a:t>
            </a:r>
            <a:r>
              <a:rPr b="0">
                <a:latin typeface="Calibri" panose="020F0502020204030204" charset="0"/>
                <a:ea typeface="宋体" panose="02010600030101010101" pitchFamily="2" charset="-122"/>
              </a:rPr>
              <a:t>文件路径存入数据库，文件本体写入</a:t>
            </a:r>
            <a:r>
              <a:rPr lang="zh-CN" b="0">
                <a:latin typeface="Calibri" panose="020F0502020204030204" charset="0"/>
                <a:ea typeface="宋体" panose="02010600030101010101" pitchFamily="2" charset="-122"/>
              </a:rPr>
              <a:t>服务器</a:t>
            </a:r>
            <a:r>
              <a:rPr b="0">
                <a:latin typeface="Calibri" panose="020F0502020204030204" charset="0"/>
                <a:ea typeface="宋体" panose="02010600030101010101" pitchFamily="2" charset="-122"/>
              </a:rPr>
              <a:t>磁盘，当用户使用时，下载至本地。</a:t>
            </a:r>
            <a:endParaRPr b="0">
              <a:latin typeface="Calibri" panose="020F0502020204030204" charset="0"/>
              <a:ea typeface="宋体" panose="02010600030101010101" pitchFamily="2" charset="-122"/>
            </a:endParaRPr>
          </a:p>
        </p:txBody>
      </p:sp>
      <p:sp>
        <p:nvSpPr>
          <p:cNvPr id="8" name="文本框 7"/>
          <p:cNvSpPr txBox="1"/>
          <p:nvPr/>
        </p:nvSpPr>
        <p:spPr>
          <a:xfrm>
            <a:off x="2964180" y="6325870"/>
            <a:ext cx="2124075" cy="368300"/>
          </a:xfrm>
          <a:prstGeom prst="rect">
            <a:avLst/>
          </a:prstGeom>
          <a:noFill/>
        </p:spPr>
        <p:txBody>
          <a:bodyPr wrap="square" rtlCol="0" anchor="t">
            <a:spAutoFit/>
          </a:bodyPr>
          <a:p>
            <a:r>
              <a:rPr lang="zh-CN" altLang="en-US">
                <a:latin typeface="Calibri" panose="020F0502020204030204" charset="0"/>
                <a:ea typeface="宋体" panose="02010600030101010101" pitchFamily="2" charset="-122"/>
                <a:sym typeface="+mn-ea"/>
              </a:rPr>
              <a:t>参考示例图</a:t>
            </a:r>
            <a:endParaRPr lang="zh-CN" altLang="en-US">
              <a:latin typeface="Calibri" panose="020F0502020204030204" charset="0"/>
              <a:ea typeface="宋体" panose="02010600030101010101" pitchFamily="2" charset="-122"/>
              <a:sym typeface="+mn-ea"/>
            </a:endParaRPr>
          </a:p>
        </p:txBody>
      </p:sp>
      <p:pic>
        <p:nvPicPr>
          <p:cNvPr id="2" name="图片 1"/>
          <p:cNvPicPr>
            <a:picLocks noChangeAspect="1"/>
          </p:cNvPicPr>
          <p:nvPr>
            <p:custDataLst>
              <p:tags r:id="rId2"/>
            </p:custDataLst>
          </p:nvPr>
        </p:nvPicPr>
        <p:blipFill>
          <a:blip r:embed="rId3"/>
          <a:stretch>
            <a:fillRect/>
          </a:stretch>
        </p:blipFill>
        <p:spPr>
          <a:xfrm>
            <a:off x="307340" y="1421130"/>
            <a:ext cx="7081520" cy="48488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422486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5" tIns="60943" rIns="121885" bIns="60943" anchor="ctr"/>
          <a:lstStyle/>
          <a:p>
            <a:pPr algn="ctr" defTabSz="1219200">
              <a:defRPr/>
            </a:pPr>
            <a:endParaRPr lang="zh-CN" altLang="en-US" sz="2400"/>
          </a:p>
        </p:txBody>
      </p:sp>
      <p:sp>
        <p:nvSpPr>
          <p:cNvPr id="3" name="矩形 2"/>
          <p:cNvSpPr/>
          <p:nvPr/>
        </p:nvSpPr>
        <p:spPr>
          <a:xfrm>
            <a:off x="4224867" y="0"/>
            <a:ext cx="95251"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5" tIns="60943" rIns="121885" bIns="60943" anchor="ctr"/>
          <a:lstStyle/>
          <a:p>
            <a:pPr algn="ctr" defTabSz="1219200">
              <a:defRPr/>
            </a:pPr>
            <a:endParaRPr lang="zh-CN" altLang="en-US" sz="2400"/>
          </a:p>
        </p:txBody>
      </p:sp>
      <p:cxnSp>
        <p:nvCxnSpPr>
          <p:cNvPr id="4" name="直接连接符 3"/>
          <p:cNvCxnSpPr/>
          <p:nvPr/>
        </p:nvCxnSpPr>
        <p:spPr>
          <a:xfrm>
            <a:off x="431801" y="2948517"/>
            <a:ext cx="335915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31801" y="3716867"/>
            <a:ext cx="335915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31800" y="2948518"/>
            <a:ext cx="0" cy="76835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790951" y="2948518"/>
            <a:ext cx="0" cy="76835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080" name="TextBox 7"/>
          <p:cNvSpPr txBox="1"/>
          <p:nvPr/>
        </p:nvSpPr>
        <p:spPr>
          <a:xfrm>
            <a:off x="588202" y="3067051"/>
            <a:ext cx="3046347" cy="502766"/>
          </a:xfrm>
          <a:prstGeom prst="rect">
            <a:avLst/>
          </a:prstGeom>
          <a:noFill/>
          <a:ln w="9525">
            <a:noFill/>
          </a:ln>
        </p:spPr>
        <p:txBody>
          <a:bodyPr wrap="none">
            <a:spAutoFit/>
          </a:bodyPr>
          <a:lstStyle/>
          <a:p>
            <a:pPr algn="ctr" eaLnBrk="1" hangingPunct="1"/>
            <a:r>
              <a:rPr lang="zh-CN" altLang="en-US" sz="2665" b="1" dirty="0">
                <a:solidFill>
                  <a:schemeClr val="bg1"/>
                </a:solidFill>
                <a:latin typeface="微软雅黑" panose="020B0503020204020204" charset="-122"/>
                <a:ea typeface="微软雅黑" panose="020B0503020204020204" charset="-122"/>
              </a:rPr>
              <a:t>目 录</a:t>
            </a:r>
            <a:r>
              <a:rPr lang="en-US" altLang="zh-CN" sz="2665" b="1" dirty="0">
                <a:solidFill>
                  <a:schemeClr val="bg1"/>
                </a:solidFill>
                <a:latin typeface="微软雅黑" panose="020B0503020204020204" charset="-122"/>
                <a:ea typeface="微软雅黑" panose="020B0503020204020204" charset="-122"/>
              </a:rPr>
              <a:t>/CONTENTS</a:t>
            </a:r>
            <a:endParaRPr lang="en-US" altLang="zh-CN" sz="2665" b="1" dirty="0">
              <a:solidFill>
                <a:schemeClr val="bg1"/>
              </a:solidFill>
              <a:latin typeface="微软雅黑" panose="020B0503020204020204" charset="-122"/>
              <a:ea typeface="微软雅黑" panose="020B0503020204020204" charset="-122"/>
            </a:endParaRPr>
          </a:p>
        </p:txBody>
      </p:sp>
      <p:sp>
        <p:nvSpPr>
          <p:cNvPr id="9" name="矩形 8"/>
          <p:cNvSpPr/>
          <p:nvPr/>
        </p:nvSpPr>
        <p:spPr>
          <a:xfrm>
            <a:off x="431801" y="2948518"/>
            <a:ext cx="3359151" cy="768351"/>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2400"/>
          </a:p>
        </p:txBody>
      </p:sp>
      <p:sp>
        <p:nvSpPr>
          <p:cNvPr id="10" name="矩形 9"/>
          <p:cNvSpPr/>
          <p:nvPr/>
        </p:nvSpPr>
        <p:spPr>
          <a:xfrm>
            <a:off x="5589108" y="1855082"/>
            <a:ext cx="673100" cy="673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r>
              <a:rPr lang="en-US" altLang="zh-CN" sz="2400" b="1" dirty="0">
                <a:solidFill>
                  <a:schemeClr val="bg1"/>
                </a:solidFill>
                <a:latin typeface="微软雅黑" panose="020B0503020204020204" charset="-122"/>
                <a:ea typeface="微软雅黑" panose="020B0503020204020204" charset="-122"/>
              </a:rPr>
              <a:t>01</a:t>
            </a:r>
            <a:endParaRPr lang="zh-CN" altLang="en-US" sz="2400" b="1" dirty="0">
              <a:solidFill>
                <a:schemeClr val="bg1"/>
              </a:solidFill>
              <a:latin typeface="微软雅黑" panose="020B0503020204020204" charset="-122"/>
              <a:ea typeface="微软雅黑" panose="020B0503020204020204" charset="-122"/>
            </a:endParaRPr>
          </a:p>
        </p:txBody>
      </p:sp>
      <p:sp>
        <p:nvSpPr>
          <p:cNvPr id="11" name="矩形 10"/>
          <p:cNvSpPr/>
          <p:nvPr/>
        </p:nvSpPr>
        <p:spPr>
          <a:xfrm>
            <a:off x="6357457" y="1855082"/>
            <a:ext cx="4502151" cy="673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r>
              <a:rPr lang="zh-CN" altLang="en-US" sz="2400" b="1" dirty="0">
                <a:solidFill>
                  <a:schemeClr val="bg1"/>
                </a:solidFill>
                <a:latin typeface="微软雅黑" panose="020B0503020204020204" charset="-122"/>
                <a:ea typeface="微软雅黑" panose="020B0503020204020204" charset="-122"/>
              </a:rPr>
              <a:t>项目概述</a:t>
            </a:r>
            <a:endParaRPr lang="zh-CN" altLang="en-US" sz="2400" b="1" dirty="0">
              <a:solidFill>
                <a:schemeClr val="bg1"/>
              </a:solidFill>
              <a:latin typeface="微软雅黑" panose="020B0503020204020204" charset="-122"/>
              <a:ea typeface="微软雅黑" panose="020B0503020204020204" charset="-122"/>
            </a:endParaRPr>
          </a:p>
        </p:txBody>
      </p:sp>
      <p:sp>
        <p:nvSpPr>
          <p:cNvPr id="12" name="矩形 11"/>
          <p:cNvSpPr/>
          <p:nvPr/>
        </p:nvSpPr>
        <p:spPr>
          <a:xfrm>
            <a:off x="5589108" y="4113103"/>
            <a:ext cx="673100" cy="673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r>
              <a:rPr lang="en-US" altLang="zh-CN" sz="2400" b="1" dirty="0">
                <a:solidFill>
                  <a:schemeClr val="bg1"/>
                </a:solidFill>
                <a:latin typeface="微软雅黑" panose="020B0503020204020204" charset="-122"/>
                <a:ea typeface="微软雅黑" panose="020B0503020204020204" charset="-122"/>
              </a:rPr>
              <a:t>03</a:t>
            </a:r>
            <a:endParaRPr lang="zh-CN" altLang="en-US" sz="2400" b="1" dirty="0">
              <a:solidFill>
                <a:schemeClr val="bg1"/>
              </a:solidFill>
              <a:latin typeface="微软雅黑" panose="020B0503020204020204" charset="-122"/>
              <a:ea typeface="微软雅黑" panose="020B0503020204020204" charset="-122"/>
            </a:endParaRPr>
          </a:p>
        </p:txBody>
      </p:sp>
      <p:sp>
        <p:nvSpPr>
          <p:cNvPr id="13" name="矩形 12"/>
          <p:cNvSpPr/>
          <p:nvPr/>
        </p:nvSpPr>
        <p:spPr>
          <a:xfrm>
            <a:off x="6357457" y="4113103"/>
            <a:ext cx="4502151" cy="673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r>
              <a:rPr lang="zh-CN" altLang="en-US" sz="2400" b="1" dirty="0">
                <a:solidFill>
                  <a:schemeClr val="bg1"/>
                </a:solidFill>
                <a:latin typeface="微软雅黑" panose="020B0503020204020204" charset="-122"/>
                <a:ea typeface="微软雅黑" panose="020B0503020204020204" charset="-122"/>
              </a:rPr>
              <a:t>功能方案</a:t>
            </a:r>
            <a:endParaRPr lang="zh-CN" altLang="en-US" sz="2400" b="1" dirty="0">
              <a:solidFill>
                <a:schemeClr val="bg1"/>
              </a:solidFill>
              <a:latin typeface="微软雅黑" panose="020B0503020204020204" charset="-122"/>
              <a:ea typeface="微软雅黑" panose="020B0503020204020204" charset="-122"/>
            </a:endParaRPr>
          </a:p>
        </p:txBody>
      </p:sp>
      <p:sp>
        <p:nvSpPr>
          <p:cNvPr id="8" name="矩形 7"/>
          <p:cNvSpPr/>
          <p:nvPr/>
        </p:nvSpPr>
        <p:spPr>
          <a:xfrm>
            <a:off x="5589108" y="3021538"/>
            <a:ext cx="673100" cy="673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1219200">
              <a:defRPr/>
            </a:pPr>
            <a:r>
              <a:rPr lang="en-US" altLang="zh-CN" sz="2400" b="1" dirty="0">
                <a:solidFill>
                  <a:schemeClr val="bg1"/>
                </a:solidFill>
                <a:latin typeface="微软雅黑" panose="020B0503020204020204" charset="-122"/>
                <a:ea typeface="微软雅黑" panose="020B0503020204020204" charset="-122"/>
              </a:rPr>
              <a:t>02</a:t>
            </a:r>
            <a:endParaRPr lang="zh-CN" altLang="en-US" sz="2400" b="1" dirty="0">
              <a:solidFill>
                <a:schemeClr val="bg1"/>
              </a:solidFill>
              <a:latin typeface="微软雅黑" panose="020B0503020204020204" charset="-122"/>
              <a:ea typeface="微软雅黑" panose="020B0503020204020204" charset="-122"/>
            </a:endParaRPr>
          </a:p>
        </p:txBody>
      </p:sp>
      <p:sp>
        <p:nvSpPr>
          <p:cNvPr id="14" name="矩形 13"/>
          <p:cNvSpPr/>
          <p:nvPr/>
        </p:nvSpPr>
        <p:spPr>
          <a:xfrm>
            <a:off x="6357457" y="3021538"/>
            <a:ext cx="4502151" cy="673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1219200">
              <a:defRPr/>
            </a:pPr>
            <a:r>
              <a:rPr lang="zh-CN" altLang="en-US" sz="2400" b="1" dirty="0">
                <a:solidFill>
                  <a:schemeClr val="bg1"/>
                </a:solidFill>
                <a:latin typeface="微软雅黑" panose="020B0503020204020204" charset="-122"/>
                <a:ea typeface="微软雅黑" panose="020B0503020204020204" charset="-122"/>
              </a:rPr>
              <a:t>系统架构</a:t>
            </a:r>
            <a:endParaRPr lang="zh-CN" altLang="en-US" sz="2400" b="1"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239347" y="796199"/>
            <a:ext cx="11875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48"/>
          <p:cNvSpPr/>
          <p:nvPr/>
        </p:nvSpPr>
        <p:spPr>
          <a:xfrm>
            <a:off x="239347" y="271231"/>
            <a:ext cx="7848600" cy="493184"/>
          </a:xfrm>
          <a:custGeom>
            <a:avLst/>
            <a:gdLst>
              <a:gd name="connsiteX0" fmla="*/ 0 w 2529293"/>
              <a:gd name="connsiteY0" fmla="*/ 0 h 1454628"/>
              <a:gd name="connsiteX1" fmla="*/ 1364343 w 2529293"/>
              <a:gd name="connsiteY1" fmla="*/ 0 h 1454628"/>
              <a:gd name="connsiteX2" fmla="*/ 1364343 w 2529293"/>
              <a:gd name="connsiteY2" fmla="*/ 2599 h 1454628"/>
              <a:gd name="connsiteX3" fmla="*/ 1380716 w 2529293"/>
              <a:gd name="connsiteY3" fmla="*/ 2 h 1454628"/>
              <a:gd name="connsiteX4" fmla="*/ 2049153 w 2529293"/>
              <a:gd name="connsiteY4" fmla="*/ 2 h 1454628"/>
              <a:gd name="connsiteX5" fmla="*/ 2178066 w 2529293"/>
              <a:gd name="connsiteY5" fmla="*/ 74047 h 1454628"/>
              <a:gd name="connsiteX6" fmla="*/ 2512284 w 2529293"/>
              <a:gd name="connsiteY6" fmla="*/ 653270 h 1454628"/>
              <a:gd name="connsiteX7" fmla="*/ 2529293 w 2529293"/>
              <a:gd name="connsiteY7" fmla="*/ 727315 h 1454628"/>
              <a:gd name="connsiteX8" fmla="*/ 2512284 w 2529293"/>
              <a:gd name="connsiteY8" fmla="*/ 801360 h 1454628"/>
              <a:gd name="connsiteX9" fmla="*/ 2178066 w 2529293"/>
              <a:gd name="connsiteY9" fmla="*/ 1380583 h 1454628"/>
              <a:gd name="connsiteX10" fmla="*/ 2049153 w 2529293"/>
              <a:gd name="connsiteY10" fmla="*/ 1454628 h 1454628"/>
              <a:gd name="connsiteX11" fmla="*/ 1380716 w 2529293"/>
              <a:gd name="connsiteY11" fmla="*/ 1454628 h 1454628"/>
              <a:gd name="connsiteX12" fmla="*/ 1364343 w 2529293"/>
              <a:gd name="connsiteY12" fmla="*/ 1452030 h 1454628"/>
              <a:gd name="connsiteX13" fmla="*/ 1364343 w 2529293"/>
              <a:gd name="connsiteY13" fmla="*/ 1454627 h 1454628"/>
              <a:gd name="connsiteX14" fmla="*/ 0 w 2529293"/>
              <a:gd name="connsiteY14" fmla="*/ 1454627 h 145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293" h="1454628">
                <a:moveTo>
                  <a:pt x="0" y="0"/>
                </a:moveTo>
                <a:lnTo>
                  <a:pt x="1364343" y="0"/>
                </a:lnTo>
                <a:lnTo>
                  <a:pt x="1364343" y="2599"/>
                </a:lnTo>
                <a:lnTo>
                  <a:pt x="1380716" y="2"/>
                </a:lnTo>
                <a:lnTo>
                  <a:pt x="2049153" y="2"/>
                </a:lnTo>
                <a:cubicBezTo>
                  <a:pt x="2095705" y="2"/>
                  <a:pt x="2154193" y="33442"/>
                  <a:pt x="2178066" y="74047"/>
                </a:cubicBezTo>
                <a:cubicBezTo>
                  <a:pt x="2512284" y="653270"/>
                  <a:pt x="2512284" y="653270"/>
                  <a:pt x="2512284" y="653270"/>
                </a:cubicBezTo>
                <a:cubicBezTo>
                  <a:pt x="2523623" y="673573"/>
                  <a:pt x="2529293" y="700444"/>
                  <a:pt x="2529293" y="727315"/>
                </a:cubicBezTo>
                <a:cubicBezTo>
                  <a:pt x="2529293" y="754186"/>
                  <a:pt x="2523623" y="781058"/>
                  <a:pt x="2512284" y="801360"/>
                </a:cubicBezTo>
                <a:cubicBezTo>
                  <a:pt x="2178066" y="1380583"/>
                  <a:pt x="2178066" y="1380583"/>
                  <a:pt x="2178066" y="1380583"/>
                </a:cubicBezTo>
                <a:cubicBezTo>
                  <a:pt x="2154193" y="1421189"/>
                  <a:pt x="2095705" y="1454628"/>
                  <a:pt x="2049153" y="1454628"/>
                </a:cubicBezTo>
                <a:cubicBezTo>
                  <a:pt x="1380716" y="1454628"/>
                  <a:pt x="1380716" y="1454628"/>
                  <a:pt x="1380716" y="1454628"/>
                </a:cubicBezTo>
                <a:lnTo>
                  <a:pt x="1364343" y="1452030"/>
                </a:lnTo>
                <a:lnTo>
                  <a:pt x="1364343" y="1454627"/>
                </a:lnTo>
                <a:lnTo>
                  <a:pt x="0" y="145462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3840"/>
          </a:p>
        </p:txBody>
      </p:sp>
      <p:pic>
        <p:nvPicPr>
          <p:cNvPr id="13" name="Picture 6" descr="https://www.yunzhijia.com/docrest/file/downloadfile/5bfe101050f8dd54d4dbf5c1?bi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61355" y="99392"/>
            <a:ext cx="1353592" cy="50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ChangeArrowheads="1"/>
          </p:cNvSpPr>
          <p:nvPr/>
        </p:nvSpPr>
        <p:spPr bwMode="auto">
          <a:xfrm>
            <a:off x="6284362" y="28627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矩形 13"/>
          <p:cNvSpPr/>
          <p:nvPr/>
        </p:nvSpPr>
        <p:spPr>
          <a:xfrm>
            <a:off x="307090" y="957170"/>
            <a:ext cx="1611630" cy="368300"/>
          </a:xfrm>
          <a:prstGeom prst="rect">
            <a:avLst/>
          </a:prstGeom>
        </p:spPr>
        <p:txBody>
          <a:bodyPr wrap="none">
            <a:spAutoFit/>
          </a:bodyPr>
          <a:lstStyle/>
          <a:p>
            <a:pPr marL="285750" indent="-285750">
              <a:buFont typeface="Wingdings" panose="05000000000000000000" pitchFamily="2" charset="2"/>
              <a:buChar char="u"/>
            </a:pPr>
            <a:r>
              <a:rPr lang="zh-CN" altLang="en-US" dirty="0">
                <a:solidFill>
                  <a:schemeClr val="accent1">
                    <a:lumMod val="75000"/>
                  </a:schemeClr>
                </a:solidFill>
                <a:latin typeface="微软雅黑" panose="020B0503020204020204" charset="-122"/>
                <a:ea typeface="微软雅黑" panose="020B0503020204020204" charset="-122"/>
              </a:rPr>
              <a:t>系统管理：</a:t>
            </a:r>
            <a:endParaRPr lang="zh-CN" altLang="en-US" dirty="0">
              <a:solidFill>
                <a:schemeClr val="accent1">
                  <a:lumMod val="75000"/>
                </a:schemeClr>
              </a:solidFill>
              <a:latin typeface="微软雅黑" panose="020B0503020204020204" charset="-122"/>
              <a:ea typeface="微软雅黑" panose="020B0503020204020204" charset="-122"/>
            </a:endParaRPr>
          </a:p>
        </p:txBody>
      </p:sp>
      <p:sp>
        <p:nvSpPr>
          <p:cNvPr id="20" name="TextBox 1"/>
          <p:cNvSpPr txBox="1"/>
          <p:nvPr/>
        </p:nvSpPr>
        <p:spPr>
          <a:xfrm>
            <a:off x="896806" y="260649"/>
            <a:ext cx="7393517" cy="460375"/>
          </a:xfrm>
          <a:prstGeom prst="rect">
            <a:avLst/>
          </a:prstGeom>
          <a:noFill/>
          <a:ln w="9525">
            <a:noFill/>
          </a:ln>
        </p:spPr>
        <p:txBody>
          <a:bodyPr>
            <a:spAutoFit/>
          </a:bodyPr>
          <a:lstStyle/>
          <a:p>
            <a:pPr marL="0" lvl="1"/>
            <a:r>
              <a:rPr lang="en-US" altLang="zh-CN" sz="2400" dirty="0">
                <a:solidFill>
                  <a:schemeClr val="bg1"/>
                </a:solidFill>
                <a:latin typeface="微软雅黑" panose="020B0503020204020204" charset="-122"/>
                <a:ea typeface="微软雅黑" panose="020B0503020204020204" charset="-122"/>
                <a:sym typeface="+mn-ea"/>
              </a:rPr>
              <a:t>03 </a:t>
            </a:r>
            <a:r>
              <a:rPr lang="zh-CN" altLang="en-US" sz="2400" dirty="0">
                <a:solidFill>
                  <a:schemeClr val="bg1"/>
                </a:solidFill>
                <a:latin typeface="微软雅黑" panose="020B0503020204020204" charset="-122"/>
                <a:ea typeface="微软雅黑" panose="020B0503020204020204" charset="-122"/>
                <a:sym typeface="+mn-ea"/>
              </a:rPr>
              <a:t>功能方案</a:t>
            </a:r>
            <a:r>
              <a:rPr lang="en-US" altLang="zh-CN" sz="2400" dirty="0">
                <a:solidFill>
                  <a:schemeClr val="bg1"/>
                </a:solidFill>
                <a:latin typeface="微软雅黑" panose="020B0503020204020204" charset="-122"/>
                <a:ea typeface="微软雅黑" panose="020B0503020204020204" charset="-122"/>
                <a:sym typeface="+mn-ea"/>
              </a:rPr>
              <a:t>-</a:t>
            </a:r>
            <a:r>
              <a:rPr lang="zh-CN" sz="2400">
                <a:solidFill>
                  <a:schemeClr val="bg1"/>
                </a:solidFill>
                <a:latin typeface="微软雅黑" panose="020B0503020204020204" charset="-122"/>
                <a:ea typeface="微软雅黑" panose="020B0503020204020204" charset="-122"/>
                <a:sym typeface="+mn-ea"/>
              </a:rPr>
              <a:t>软件设计</a:t>
            </a:r>
            <a:endParaRPr lang="en-US" altLang="zh-CN" sz="2400" dirty="0">
              <a:solidFill>
                <a:schemeClr val="bg1"/>
              </a:solidFill>
              <a:latin typeface="微软雅黑" panose="020B0503020204020204" charset="-122"/>
              <a:ea typeface="微软雅黑" panose="020B0503020204020204" charset="-122"/>
              <a:sym typeface="+mn-ea"/>
            </a:endParaRPr>
          </a:p>
        </p:txBody>
      </p:sp>
      <p:sp>
        <p:nvSpPr>
          <p:cNvPr id="100" name="文本框 99"/>
          <p:cNvSpPr txBox="1"/>
          <p:nvPr/>
        </p:nvSpPr>
        <p:spPr>
          <a:xfrm>
            <a:off x="382270" y="1571625"/>
            <a:ext cx="9408795" cy="934085"/>
          </a:xfrm>
          <a:prstGeom prst="rect">
            <a:avLst/>
          </a:prstGeom>
          <a:noFill/>
          <a:ln w="9525">
            <a:noFill/>
          </a:ln>
        </p:spPr>
        <p:txBody>
          <a:bodyPr wrap="square">
            <a:noAutofit/>
          </a:bodyPr>
          <a:p>
            <a:pPr indent="0">
              <a:lnSpc>
                <a:spcPct val="150000"/>
              </a:lnSpc>
            </a:pPr>
            <a:r>
              <a:rPr lang="en-US" altLang="zh-CN" b="0">
                <a:latin typeface="Calibri" panose="020F0502020204030204" charset="0"/>
                <a:ea typeface="宋体" panose="02010600030101010101" pitchFamily="2" charset="-122"/>
              </a:rPr>
              <a:t>        </a:t>
            </a:r>
            <a:r>
              <a:rPr lang="zh-CN" b="0">
                <a:latin typeface="Calibri" panose="020F0502020204030204" charset="0"/>
                <a:ea typeface="宋体" panose="02010600030101010101" pitchFamily="2" charset="-122"/>
              </a:rPr>
              <a:t>系统自动记录用户操作日志，包括登录日志、设备停机日志、设备运行日志，文件创建修改删除等日志信息。</a:t>
            </a:r>
            <a:endParaRPr lang="zh-CN" b="0">
              <a:latin typeface="Calibri" panose="020F0502020204030204" charset="0"/>
              <a:ea typeface="宋体" panose="02010600030101010101" pitchFamily="2" charset="-122"/>
            </a:endParaRPr>
          </a:p>
          <a:p>
            <a:pPr indent="0">
              <a:lnSpc>
                <a:spcPct val="150000"/>
              </a:lnSpc>
            </a:pPr>
            <a:r>
              <a:rPr lang="en-US" altLang="zh-CN" b="0">
                <a:latin typeface="Calibri" panose="020F0502020204030204" charset="0"/>
                <a:ea typeface="宋体" panose="02010600030101010101" pitchFamily="2" charset="-122"/>
              </a:rPr>
              <a:t>         </a:t>
            </a:r>
            <a:r>
              <a:rPr lang="zh-CN" b="0">
                <a:latin typeface="Calibri" panose="020F0502020204030204" charset="0"/>
                <a:ea typeface="宋体" panose="02010600030101010101" pitchFamily="2" charset="-122"/>
              </a:rPr>
              <a:t>系统可设置每隔一段时间自动备份，也可手动对数据库进行备份。</a:t>
            </a:r>
            <a:endParaRPr lang="zh-CN" b="0">
              <a:latin typeface="Calibri" panose="020F0502020204030204" charset="0"/>
              <a:ea typeface="宋体" panose="02010600030101010101" pitchFamily="2" charset="-122"/>
            </a:endParaRPr>
          </a:p>
        </p:txBody>
      </p:sp>
      <p:sp>
        <p:nvSpPr>
          <p:cNvPr id="8" name="文本框 7"/>
          <p:cNvSpPr txBox="1"/>
          <p:nvPr/>
        </p:nvSpPr>
        <p:spPr>
          <a:xfrm>
            <a:off x="1802765" y="5349240"/>
            <a:ext cx="2124075" cy="368300"/>
          </a:xfrm>
          <a:prstGeom prst="rect">
            <a:avLst/>
          </a:prstGeom>
          <a:noFill/>
        </p:spPr>
        <p:txBody>
          <a:bodyPr wrap="square" rtlCol="0" anchor="t">
            <a:spAutoFit/>
          </a:bodyPr>
          <a:p>
            <a:r>
              <a:rPr lang="zh-CN" altLang="en-US">
                <a:latin typeface="Calibri" panose="020F0502020204030204" charset="0"/>
                <a:ea typeface="宋体" panose="02010600030101010101" pitchFamily="2" charset="-122"/>
                <a:sym typeface="+mn-ea"/>
              </a:rPr>
              <a:t>日志管理</a:t>
            </a:r>
            <a:endParaRPr lang="zh-CN" altLang="en-US">
              <a:latin typeface="Calibri" panose="020F0502020204030204" charset="0"/>
              <a:ea typeface="宋体" panose="02010600030101010101" pitchFamily="2" charset="-122"/>
              <a:sym typeface="+mn-ea"/>
            </a:endParaRPr>
          </a:p>
        </p:txBody>
      </p:sp>
      <p:pic>
        <p:nvPicPr>
          <p:cNvPr id="4" name="图片 3"/>
          <p:cNvPicPr>
            <a:picLocks noChangeAspect="1"/>
          </p:cNvPicPr>
          <p:nvPr>
            <p:custDataLst>
              <p:tags r:id="rId2"/>
            </p:custDataLst>
          </p:nvPr>
        </p:nvPicPr>
        <p:blipFill>
          <a:blip r:embed="rId3"/>
          <a:stretch>
            <a:fillRect/>
          </a:stretch>
        </p:blipFill>
        <p:spPr>
          <a:xfrm>
            <a:off x="239395" y="3151505"/>
            <a:ext cx="5250815" cy="2166620"/>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6284595" y="3151505"/>
            <a:ext cx="4476750" cy="2208530"/>
          </a:xfrm>
          <a:prstGeom prst="rect">
            <a:avLst/>
          </a:prstGeom>
        </p:spPr>
      </p:pic>
      <p:sp>
        <p:nvSpPr>
          <p:cNvPr id="5" name="文本框 4"/>
          <p:cNvSpPr txBox="1"/>
          <p:nvPr>
            <p:custDataLst>
              <p:tags r:id="rId6"/>
            </p:custDataLst>
          </p:nvPr>
        </p:nvSpPr>
        <p:spPr>
          <a:xfrm>
            <a:off x="7919720" y="5360035"/>
            <a:ext cx="2124075" cy="368300"/>
          </a:xfrm>
          <a:prstGeom prst="rect">
            <a:avLst/>
          </a:prstGeom>
          <a:noFill/>
        </p:spPr>
        <p:txBody>
          <a:bodyPr wrap="square" rtlCol="0" anchor="t">
            <a:spAutoFit/>
          </a:bodyPr>
          <a:p>
            <a:r>
              <a:rPr lang="zh-CN" altLang="en-US">
                <a:latin typeface="Calibri" panose="020F0502020204030204" charset="0"/>
                <a:ea typeface="宋体" panose="02010600030101010101" pitchFamily="2" charset="-122"/>
                <a:sym typeface="+mn-ea"/>
              </a:rPr>
              <a:t>数据备份</a:t>
            </a:r>
            <a:endParaRPr lang="zh-CN" altLang="en-US">
              <a:latin typeface="Calibri" panose="020F0502020204030204" charset="0"/>
              <a:ea typeface="宋体" panose="02010600030101010101" pitchFamily="2"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spect="1" noChangeArrowheads="1"/>
          </p:cNvSpPr>
          <p:nvPr>
            <p:custDataLst>
              <p:tags r:id="rId1"/>
            </p:custDataLst>
          </p:nvPr>
        </p:nvSpPr>
        <p:spPr bwMode="auto">
          <a:xfrm>
            <a:off x="59267" y="1816104"/>
            <a:ext cx="4800000" cy="360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numCol="1">
            <a:prstTxWarp prst="textPlain">
              <a:avLst/>
            </a:prstTxWarp>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defTabSz="1219200">
              <a:defRPr/>
            </a:pPr>
            <a:r>
              <a:rPr lang="en-US" altLang="zh-CN" sz="26535" b="1" dirty="0">
                <a:solidFill>
                  <a:srgbClr val="0070C0"/>
                </a:solidFill>
                <a:latin typeface="Arial Black" panose="020B0A04020102020204" pitchFamily="34" charset="0"/>
                <a:ea typeface="微软雅黑" panose="020B0503020204020204" charset="-122"/>
                <a:cs typeface="Times New Roman" panose="02020603050405020304" pitchFamily="18" charset="0"/>
              </a:rPr>
              <a:t>01</a:t>
            </a:r>
            <a:endParaRPr lang="zh-CN" altLang="en-US" sz="26535" b="1" dirty="0">
              <a:solidFill>
                <a:srgbClr val="0070C0"/>
              </a:solidFill>
              <a:latin typeface="Arial Black" panose="020B0A04020102020204" pitchFamily="34" charset="0"/>
              <a:ea typeface="微软雅黑" panose="020B0503020204020204" charset="-122"/>
              <a:cs typeface="Times New Roman" panose="02020603050405020304" pitchFamily="18" charset="0"/>
            </a:endParaRPr>
          </a:p>
        </p:txBody>
      </p:sp>
      <p:cxnSp>
        <p:nvCxnSpPr>
          <p:cNvPr id="4" name="直接连接符 3"/>
          <p:cNvCxnSpPr/>
          <p:nvPr>
            <p:custDataLst>
              <p:tags r:id="rId2"/>
            </p:custDataLst>
          </p:nvPr>
        </p:nvCxnSpPr>
        <p:spPr>
          <a:xfrm>
            <a:off x="5293785" y="3393017"/>
            <a:ext cx="6144684"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 name="文本框 11"/>
          <p:cNvSpPr txBox="1">
            <a:spLocks noChangeArrowheads="1"/>
          </p:cNvSpPr>
          <p:nvPr>
            <p:custDataLst>
              <p:tags r:id="rId3"/>
            </p:custDataLst>
          </p:nvPr>
        </p:nvSpPr>
        <p:spPr bwMode="auto">
          <a:xfrm>
            <a:off x="0" y="3071284"/>
            <a:ext cx="5183717" cy="830997"/>
          </a:xfrm>
          <a:prstGeom prst="rect">
            <a:avLst/>
          </a:prstGeom>
          <a:solidFill>
            <a:schemeClr val="bg1">
              <a:lumMod val="95000"/>
            </a:schemeClr>
          </a:solidFill>
          <a:ln>
            <a:noFill/>
          </a:ln>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defTabSz="1219200">
              <a:defRPr/>
            </a:pPr>
            <a:r>
              <a:rPr lang="en-US" altLang="zh-CN" sz="4800" b="1" dirty="0">
                <a:solidFill>
                  <a:srgbClr val="0070C0"/>
                </a:solidFill>
                <a:latin typeface="Times New Roman" panose="02020603050405020304" pitchFamily="18" charset="0"/>
                <a:cs typeface="Times New Roman" panose="02020603050405020304" pitchFamily="18" charset="0"/>
              </a:rPr>
              <a:t>      PART ONE</a:t>
            </a:r>
            <a:endParaRPr lang="zh-CN" altLang="en-US" sz="4800" b="1" dirty="0">
              <a:solidFill>
                <a:srgbClr val="0070C0"/>
              </a:solidFill>
              <a:latin typeface="Times New Roman" panose="02020603050405020304" pitchFamily="18" charset="0"/>
              <a:cs typeface="Times New Roman" panose="02020603050405020304" pitchFamily="18" charset="0"/>
            </a:endParaRPr>
          </a:p>
        </p:txBody>
      </p:sp>
      <p:sp>
        <p:nvSpPr>
          <p:cNvPr id="6" name="文本框 8"/>
          <p:cNvSpPr txBox="1">
            <a:spLocks noChangeArrowheads="1"/>
          </p:cNvSpPr>
          <p:nvPr>
            <p:custDataLst>
              <p:tags r:id="rId4"/>
            </p:custDataLst>
          </p:nvPr>
        </p:nvSpPr>
        <p:spPr bwMode="auto">
          <a:xfrm>
            <a:off x="5221817" y="2673773"/>
            <a:ext cx="6216651" cy="71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fontScale="87500" lnSpcReduction="1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defTabSz="1219200">
              <a:defRPr/>
            </a:pPr>
            <a:r>
              <a:rPr lang="zh-CN" altLang="en-US" sz="4800" b="1" spc="800" dirty="0">
                <a:solidFill>
                  <a:srgbClr val="0070C0"/>
                </a:solidFill>
                <a:latin typeface="微软雅黑" panose="020B0503020204020204" charset="-122"/>
                <a:ea typeface="微软雅黑" panose="020B0503020204020204" charset="-122"/>
              </a:rPr>
              <a:t>项目概述</a:t>
            </a:r>
            <a:endParaRPr lang="zh-CN" altLang="en-US" sz="4800" b="1" spc="800" dirty="0">
              <a:solidFill>
                <a:srgbClr val="0070C0"/>
              </a:solidFill>
              <a:latin typeface="微软雅黑" panose="020B0503020204020204" charset="-122"/>
              <a:ea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239347" y="796199"/>
            <a:ext cx="11875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48"/>
          <p:cNvSpPr/>
          <p:nvPr/>
        </p:nvSpPr>
        <p:spPr>
          <a:xfrm>
            <a:off x="239347" y="271231"/>
            <a:ext cx="7848600" cy="493184"/>
          </a:xfrm>
          <a:custGeom>
            <a:avLst/>
            <a:gdLst>
              <a:gd name="connsiteX0" fmla="*/ 0 w 2529293"/>
              <a:gd name="connsiteY0" fmla="*/ 0 h 1454628"/>
              <a:gd name="connsiteX1" fmla="*/ 1364343 w 2529293"/>
              <a:gd name="connsiteY1" fmla="*/ 0 h 1454628"/>
              <a:gd name="connsiteX2" fmla="*/ 1364343 w 2529293"/>
              <a:gd name="connsiteY2" fmla="*/ 2599 h 1454628"/>
              <a:gd name="connsiteX3" fmla="*/ 1380716 w 2529293"/>
              <a:gd name="connsiteY3" fmla="*/ 2 h 1454628"/>
              <a:gd name="connsiteX4" fmla="*/ 2049153 w 2529293"/>
              <a:gd name="connsiteY4" fmla="*/ 2 h 1454628"/>
              <a:gd name="connsiteX5" fmla="*/ 2178066 w 2529293"/>
              <a:gd name="connsiteY5" fmla="*/ 74047 h 1454628"/>
              <a:gd name="connsiteX6" fmla="*/ 2512284 w 2529293"/>
              <a:gd name="connsiteY6" fmla="*/ 653270 h 1454628"/>
              <a:gd name="connsiteX7" fmla="*/ 2529293 w 2529293"/>
              <a:gd name="connsiteY7" fmla="*/ 727315 h 1454628"/>
              <a:gd name="connsiteX8" fmla="*/ 2512284 w 2529293"/>
              <a:gd name="connsiteY8" fmla="*/ 801360 h 1454628"/>
              <a:gd name="connsiteX9" fmla="*/ 2178066 w 2529293"/>
              <a:gd name="connsiteY9" fmla="*/ 1380583 h 1454628"/>
              <a:gd name="connsiteX10" fmla="*/ 2049153 w 2529293"/>
              <a:gd name="connsiteY10" fmla="*/ 1454628 h 1454628"/>
              <a:gd name="connsiteX11" fmla="*/ 1380716 w 2529293"/>
              <a:gd name="connsiteY11" fmla="*/ 1454628 h 1454628"/>
              <a:gd name="connsiteX12" fmla="*/ 1364343 w 2529293"/>
              <a:gd name="connsiteY12" fmla="*/ 1452030 h 1454628"/>
              <a:gd name="connsiteX13" fmla="*/ 1364343 w 2529293"/>
              <a:gd name="connsiteY13" fmla="*/ 1454627 h 1454628"/>
              <a:gd name="connsiteX14" fmla="*/ 0 w 2529293"/>
              <a:gd name="connsiteY14" fmla="*/ 1454627 h 145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293" h="1454628">
                <a:moveTo>
                  <a:pt x="0" y="0"/>
                </a:moveTo>
                <a:lnTo>
                  <a:pt x="1364343" y="0"/>
                </a:lnTo>
                <a:lnTo>
                  <a:pt x="1364343" y="2599"/>
                </a:lnTo>
                <a:lnTo>
                  <a:pt x="1380716" y="2"/>
                </a:lnTo>
                <a:lnTo>
                  <a:pt x="2049153" y="2"/>
                </a:lnTo>
                <a:cubicBezTo>
                  <a:pt x="2095705" y="2"/>
                  <a:pt x="2154193" y="33442"/>
                  <a:pt x="2178066" y="74047"/>
                </a:cubicBezTo>
                <a:cubicBezTo>
                  <a:pt x="2512284" y="653270"/>
                  <a:pt x="2512284" y="653270"/>
                  <a:pt x="2512284" y="653270"/>
                </a:cubicBezTo>
                <a:cubicBezTo>
                  <a:pt x="2523623" y="673573"/>
                  <a:pt x="2529293" y="700444"/>
                  <a:pt x="2529293" y="727315"/>
                </a:cubicBezTo>
                <a:cubicBezTo>
                  <a:pt x="2529293" y="754186"/>
                  <a:pt x="2523623" y="781058"/>
                  <a:pt x="2512284" y="801360"/>
                </a:cubicBezTo>
                <a:cubicBezTo>
                  <a:pt x="2178066" y="1380583"/>
                  <a:pt x="2178066" y="1380583"/>
                  <a:pt x="2178066" y="1380583"/>
                </a:cubicBezTo>
                <a:cubicBezTo>
                  <a:pt x="2154193" y="1421189"/>
                  <a:pt x="2095705" y="1454628"/>
                  <a:pt x="2049153" y="1454628"/>
                </a:cubicBezTo>
                <a:cubicBezTo>
                  <a:pt x="1380716" y="1454628"/>
                  <a:pt x="1380716" y="1454628"/>
                  <a:pt x="1380716" y="1454628"/>
                </a:cubicBezTo>
                <a:lnTo>
                  <a:pt x="1364343" y="1452030"/>
                </a:lnTo>
                <a:lnTo>
                  <a:pt x="1364343" y="1454627"/>
                </a:lnTo>
                <a:lnTo>
                  <a:pt x="0" y="145462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3840"/>
          </a:p>
        </p:txBody>
      </p:sp>
      <p:pic>
        <p:nvPicPr>
          <p:cNvPr id="13" name="Picture 6" descr="https://www.yunzhijia.com/docrest/file/downloadfile/5bfe101050f8dd54d4dbf5c1?bi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61355" y="99392"/>
            <a:ext cx="1353592" cy="50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714525" y="1414614"/>
            <a:ext cx="10556449" cy="553085"/>
          </a:xfrm>
          <a:prstGeom prst="rect">
            <a:avLst/>
          </a:prstGeom>
          <a:noFill/>
        </p:spPr>
        <p:txBody>
          <a:bodyPr wrap="square">
            <a:spAutoFit/>
          </a:bodyPr>
          <a:lstStyle/>
          <a:p>
            <a:pPr algn="just">
              <a:lnSpc>
                <a:spcPct val="150000"/>
              </a:lnSpc>
            </a:pPr>
            <a:endParaRPr lang="en-US" altLang="zh-CN" sz="2000" kern="100" dirty="0">
              <a:latin typeface="微软雅黑" panose="020B0503020204020204" charset="-122"/>
              <a:ea typeface="微软雅黑" panose="020B0503020204020204" charset="-122"/>
              <a:cs typeface="Times New Roman" panose="02020603050405020304" pitchFamily="18" charset="0"/>
            </a:endParaRPr>
          </a:p>
        </p:txBody>
      </p:sp>
      <p:sp>
        <p:nvSpPr>
          <p:cNvPr id="20" name="TextBox 1"/>
          <p:cNvSpPr txBox="1"/>
          <p:nvPr/>
        </p:nvSpPr>
        <p:spPr>
          <a:xfrm>
            <a:off x="896806" y="260649"/>
            <a:ext cx="7393517" cy="460375"/>
          </a:xfrm>
          <a:prstGeom prst="rect">
            <a:avLst/>
          </a:prstGeom>
          <a:noFill/>
          <a:ln w="9525">
            <a:noFill/>
          </a:ln>
        </p:spPr>
        <p:txBody>
          <a:bodyPr>
            <a:spAutoFit/>
          </a:bodyPr>
          <a:lstStyle/>
          <a:p>
            <a:pPr marL="0" lvl="1"/>
            <a:r>
              <a:rPr lang="en-US" altLang="zh-CN" sz="2400" dirty="0">
                <a:solidFill>
                  <a:schemeClr val="bg1"/>
                </a:solidFill>
                <a:latin typeface="微软雅黑" panose="020B0503020204020204" charset="-122"/>
                <a:ea typeface="微软雅黑" panose="020B0503020204020204" charset="-122"/>
              </a:rPr>
              <a:t>01 </a:t>
            </a:r>
            <a:r>
              <a:rPr lang="zh-CN" altLang="en-US" sz="2400" dirty="0">
                <a:solidFill>
                  <a:schemeClr val="bg1"/>
                </a:solidFill>
                <a:latin typeface="微软雅黑" panose="020B0503020204020204" charset="-122"/>
                <a:ea typeface="微软雅黑" panose="020B0503020204020204" charset="-122"/>
              </a:rPr>
              <a:t>项目概述</a:t>
            </a:r>
            <a:r>
              <a:rPr lang="en-US" altLang="zh-CN" sz="2400" dirty="0">
                <a:solidFill>
                  <a:schemeClr val="bg1"/>
                </a:solidFill>
                <a:latin typeface="微软雅黑" panose="020B0503020204020204" charset="-122"/>
                <a:ea typeface="微软雅黑" panose="020B0503020204020204" charset="-122"/>
              </a:rPr>
              <a:t>-</a:t>
            </a:r>
            <a:r>
              <a:rPr lang="zh-CN" altLang="en-US" sz="2400" dirty="0">
                <a:solidFill>
                  <a:schemeClr val="bg1"/>
                </a:solidFill>
                <a:latin typeface="微软雅黑" panose="020B0503020204020204" charset="-122"/>
                <a:ea typeface="微软雅黑" panose="020B0503020204020204" charset="-122"/>
              </a:rPr>
              <a:t>需求</a:t>
            </a:r>
            <a:r>
              <a:rPr lang="zh-CN" altLang="en-US" sz="2400" dirty="0">
                <a:solidFill>
                  <a:schemeClr val="bg1"/>
                </a:solidFill>
                <a:latin typeface="微软雅黑" panose="020B0503020204020204" charset="-122"/>
                <a:ea typeface="微软雅黑" panose="020B0503020204020204" charset="-122"/>
              </a:rPr>
              <a:t>分析</a:t>
            </a:r>
            <a:endParaRPr lang="zh-CN" altLang="en-US" sz="2400" dirty="0">
              <a:solidFill>
                <a:schemeClr val="bg1"/>
              </a:solidFill>
              <a:latin typeface="微软雅黑" panose="020B0503020204020204" charset="-122"/>
              <a:ea typeface="微软雅黑" panose="020B0503020204020204" charset="-122"/>
            </a:endParaRPr>
          </a:p>
        </p:txBody>
      </p:sp>
      <p:graphicFrame>
        <p:nvGraphicFramePr>
          <p:cNvPr id="3" name="表格 2"/>
          <p:cNvGraphicFramePr/>
          <p:nvPr>
            <p:custDataLst>
              <p:tags r:id="rId2"/>
            </p:custDataLst>
          </p:nvPr>
        </p:nvGraphicFramePr>
        <p:xfrm>
          <a:off x="613410" y="1967865"/>
          <a:ext cx="5160645" cy="4665980"/>
        </p:xfrm>
        <a:graphic>
          <a:graphicData uri="http://schemas.openxmlformats.org/drawingml/2006/table">
            <a:tbl>
              <a:tblPr bandRow="1"/>
              <a:tblGrid>
                <a:gridCol w="570865"/>
                <a:gridCol w="999490"/>
                <a:gridCol w="2561590"/>
                <a:gridCol w="1028700"/>
              </a:tblGrid>
              <a:tr h="276860">
                <a:tc>
                  <a:txBody>
                    <a:bodyPr/>
                    <a:p>
                      <a:pPr algn="ctr">
                        <a:buClrTx/>
                        <a:buSzTx/>
                        <a:buFontTx/>
                        <a:buNone/>
                      </a:pPr>
                      <a:r>
                        <a:rPr lang="zh-CN" altLang="en-US" sz="1400" b="1">
                          <a:solidFill>
                            <a:schemeClr val="lt1"/>
                          </a:solidFill>
                        </a:rPr>
                        <a:t>序号</a:t>
                      </a:r>
                      <a:endParaRPr lang="zh-CN" altLang="en-US" sz="1400" b="1">
                        <a:solidFill>
                          <a:schemeClr val="lt1"/>
                        </a:solidFill>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solidFill>
                  </a:tcPr>
                </a:tc>
                <a:tc>
                  <a:txBody>
                    <a:bodyPr/>
                    <a:p>
                      <a:pPr algn="ctr">
                        <a:buClrTx/>
                        <a:buSzTx/>
                        <a:buFontTx/>
                        <a:buNone/>
                      </a:pPr>
                      <a:r>
                        <a:rPr lang="zh-CN" altLang="en-US" sz="1400" b="1">
                          <a:solidFill>
                            <a:schemeClr val="lt1"/>
                          </a:solidFill>
                        </a:rPr>
                        <a:t>试验间代号</a:t>
                      </a:r>
                      <a:endParaRPr lang="zh-CN" altLang="en-US" sz="1400" b="1">
                        <a:solidFill>
                          <a:schemeClr val="lt1"/>
                        </a:solidFill>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solidFill>
                  </a:tcPr>
                </a:tc>
                <a:tc>
                  <a:txBody>
                    <a:bodyPr/>
                    <a:p>
                      <a:pPr algn="ctr">
                        <a:buClrTx/>
                        <a:buSzTx/>
                        <a:buFontTx/>
                        <a:buNone/>
                      </a:pPr>
                      <a:r>
                        <a:rPr lang="zh-CN" altLang="en-US" sz="1400" b="1">
                          <a:solidFill>
                            <a:schemeClr val="lt1"/>
                          </a:solidFill>
                        </a:rPr>
                        <a:t>试验设备名称</a:t>
                      </a:r>
                      <a:endParaRPr lang="zh-CN" altLang="en-US" sz="1400" b="1">
                        <a:solidFill>
                          <a:schemeClr val="lt1"/>
                        </a:solidFill>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solidFill>
                  </a:tcPr>
                </a:tc>
                <a:tc>
                  <a:txBody>
                    <a:bodyPr/>
                    <a:p>
                      <a:pPr algn="ctr">
                        <a:buClrTx/>
                        <a:buSzTx/>
                        <a:buFontTx/>
                        <a:buNone/>
                      </a:pPr>
                      <a:r>
                        <a:rPr lang="zh-CN" altLang="en-US" sz="1400" b="1">
                          <a:solidFill>
                            <a:schemeClr val="lt1"/>
                          </a:solidFill>
                        </a:rPr>
                        <a:t>监测点数量</a:t>
                      </a:r>
                      <a:endParaRPr lang="zh-CN" altLang="en-US" sz="1400" b="1">
                        <a:solidFill>
                          <a:schemeClr val="lt1"/>
                        </a:solidFill>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solidFill>
                  </a:tcPr>
                </a:tc>
              </a:tr>
              <a:tr h="243840">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101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雨淋设备*1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2</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43840">
                <a:tc vMerge="1">
                  <a:tcPr marL="17779" marR="17779" marT="0" marB="0" vert="horz" anchor="ctr" anchorCtr="0">
                    <a:lnL w="12700">
                      <a:solidFill>
                        <a:schemeClr val="tx1"/>
                      </a:solidFill>
                      <a:prstDash val="solid"/>
                    </a:lnL>
                    <a:lnR w="12700">
                      <a:solidFill>
                        <a:schemeClr val="tx1"/>
                      </a:solidFill>
                      <a:prstDash val="solid"/>
                    </a:lnR>
                    <a:lnT w="12700" cap="flat" cmpd="sng">
                      <a:solidFill>
                        <a:srgbClr val="000000"/>
                      </a:solidFill>
                      <a:prstDash val="solid"/>
                      <a:headEnd type="none" w="med" len="med"/>
                      <a:tailEnd type="none" w="med" len="me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cap="flat" cmpd="sng">
                      <a:solidFill>
                        <a:srgbClr val="000000"/>
                      </a:solidFill>
                      <a:prstDash val="solid"/>
                      <a:headEnd type="none" w="med" len="med"/>
                      <a:tailEnd type="none" w="med" len="me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防尘设备*1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43840">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2</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102</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对托台加朗迪水冷机组*2</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2</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43840">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3</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103</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朗迪水冷机组*1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2</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43840">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环境仓*1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43840">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4</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105</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对托台加朗迪水冷机组*1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2</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43840">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5</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106</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对托台加朗迪水冷机组*1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2</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43840">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6</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107</a:t>
                      </a:r>
                      <a:r>
                        <a:rPr lang="zh-CN" altLang="en-US" sz="1600">
                          <a:solidFill>
                            <a:srgbClr val="000000"/>
                          </a:solidFill>
                          <a:latin typeface="宋体" panose="02010600030101010101" pitchFamily="2" charset="-122"/>
                          <a:ea typeface="宋体" panose="02010600030101010101" pitchFamily="2" charset="-122"/>
                        </a:rPr>
                        <a:t> </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对托台加朗迪水冷机组*1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3</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43840">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环境仓*1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43840">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7</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108</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对托台加朗迪水冷机组*1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3</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43840">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环境仓*1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43840">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8</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109</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对托台加朗迪水冷机组*1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4</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43840">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环境仓*2</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43840">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9</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110</a:t>
                      </a:r>
                      <a:r>
                        <a:rPr lang="zh-CN" altLang="en-US" sz="1600">
                          <a:solidFill>
                            <a:srgbClr val="000000"/>
                          </a:solidFill>
                          <a:latin typeface="宋体" panose="02010600030101010101" pitchFamily="2" charset="-122"/>
                          <a:ea typeface="宋体" panose="02010600030101010101" pitchFamily="2" charset="-122"/>
                        </a:rPr>
                        <a:t> </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对托台加朗迪水冷机组*1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4</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43840">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环境仓*2</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43840">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10</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111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对托台加朗迪水冷机组*1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3</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43840">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112</a:t>
                      </a:r>
                      <a:r>
                        <a:rPr lang="zh-CN" altLang="en-US" sz="1600">
                          <a:solidFill>
                            <a:srgbClr val="000000"/>
                          </a:solidFill>
                          <a:latin typeface="宋体" panose="02010600030101010101" pitchFamily="2" charset="-122"/>
                          <a:ea typeface="宋体" panose="02010600030101010101" pitchFamily="2" charset="-122"/>
                        </a:rPr>
                        <a:t> </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对托台加朗迪水冷机组*1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3</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43840">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环境仓*1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 </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bl>
          </a:graphicData>
        </a:graphic>
      </p:graphicFrame>
      <p:graphicFrame>
        <p:nvGraphicFramePr>
          <p:cNvPr id="6" name="表格 5"/>
          <p:cNvGraphicFramePr/>
          <p:nvPr>
            <p:custDataLst>
              <p:tags r:id="rId3"/>
            </p:custDataLst>
          </p:nvPr>
        </p:nvGraphicFramePr>
        <p:xfrm>
          <a:off x="6243955" y="1967865"/>
          <a:ext cx="5320665" cy="4719320"/>
        </p:xfrm>
        <a:graphic>
          <a:graphicData uri="http://schemas.openxmlformats.org/drawingml/2006/table">
            <a:tbl>
              <a:tblPr bandRow="1"/>
              <a:tblGrid>
                <a:gridCol w="588645"/>
                <a:gridCol w="1022350"/>
                <a:gridCol w="2649220"/>
                <a:gridCol w="1060450"/>
              </a:tblGrid>
              <a:tr h="330200">
                <a:tc>
                  <a:txBody>
                    <a:bodyPr/>
                    <a:p>
                      <a:pPr algn="ctr">
                        <a:buClrTx/>
                        <a:buSzTx/>
                        <a:buFontTx/>
                        <a:buNone/>
                      </a:pPr>
                      <a:r>
                        <a:rPr lang="zh-CN" altLang="en-US" sz="1400" b="1">
                          <a:solidFill>
                            <a:schemeClr val="lt1"/>
                          </a:solidFill>
                        </a:rPr>
                        <a:t>序号</a:t>
                      </a:r>
                      <a:endParaRPr lang="zh-CN" altLang="en-US" sz="1400" b="1">
                        <a:solidFill>
                          <a:schemeClr val="lt1"/>
                        </a:solidFill>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solidFill>
                  </a:tcPr>
                </a:tc>
                <a:tc>
                  <a:txBody>
                    <a:bodyPr/>
                    <a:p>
                      <a:pPr algn="ctr">
                        <a:buClrTx/>
                        <a:buSzTx/>
                        <a:buFontTx/>
                        <a:buNone/>
                      </a:pPr>
                      <a:r>
                        <a:rPr lang="zh-CN" altLang="en-US" sz="1400" b="1">
                          <a:solidFill>
                            <a:schemeClr val="lt1"/>
                          </a:solidFill>
                        </a:rPr>
                        <a:t>试验间代号</a:t>
                      </a:r>
                      <a:endParaRPr lang="zh-CN" altLang="en-US" sz="1400" b="1">
                        <a:solidFill>
                          <a:schemeClr val="lt1"/>
                        </a:solidFill>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solidFill>
                  </a:tcPr>
                </a:tc>
                <a:tc>
                  <a:txBody>
                    <a:bodyPr/>
                    <a:p>
                      <a:pPr algn="ctr">
                        <a:buClrTx/>
                        <a:buSzTx/>
                        <a:buFontTx/>
                        <a:buNone/>
                      </a:pPr>
                      <a:r>
                        <a:rPr lang="zh-CN" altLang="en-US" sz="1400" b="1">
                          <a:solidFill>
                            <a:schemeClr val="lt1"/>
                          </a:solidFill>
                        </a:rPr>
                        <a:t>试验设备名称</a:t>
                      </a:r>
                      <a:endParaRPr lang="zh-CN" altLang="en-US" sz="1400" b="1">
                        <a:solidFill>
                          <a:schemeClr val="lt1"/>
                        </a:solidFill>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solidFill>
                  </a:tcPr>
                </a:tc>
                <a:tc>
                  <a:txBody>
                    <a:bodyPr/>
                    <a:p>
                      <a:pPr algn="ctr">
                        <a:buClrTx/>
                        <a:buSzTx/>
                        <a:buFontTx/>
                        <a:buNone/>
                      </a:pPr>
                      <a:r>
                        <a:rPr lang="zh-CN" altLang="en-US" sz="1400" b="1">
                          <a:solidFill>
                            <a:schemeClr val="lt1"/>
                          </a:solidFill>
                        </a:rPr>
                        <a:t>监测点数量</a:t>
                      </a:r>
                      <a:endParaRPr lang="zh-CN" altLang="en-US" sz="1400" b="1">
                        <a:solidFill>
                          <a:schemeClr val="lt1"/>
                        </a:solidFill>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solidFill>
                  </a:tcPr>
                </a:tc>
              </a:tr>
              <a:tr h="274320">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a:t>
                      </a:r>
                      <a:r>
                        <a:rPr lang="en-US" altLang="zh-CN" sz="1600" b="0">
                          <a:solidFill>
                            <a:schemeClr val="dk1"/>
                          </a:solidFill>
                          <a:latin typeface="宋体" panose="02010600030101010101" pitchFamily="2" charset="-122"/>
                          <a:ea typeface="宋体" panose="02010600030101010101" pitchFamily="2" charset="-122"/>
                          <a:cs typeface="宋体" panose="02010600030101010101" pitchFamily="2" charset="-122"/>
                        </a:rPr>
                        <a:t>2</a:t>
                      </a:r>
                      <a:r>
                        <a:rPr lang="zh-CN" altLang="en-US" sz="1600">
                          <a:solidFill>
                            <a:srgbClr val="000000"/>
                          </a:solidFill>
                          <a:latin typeface="宋体" panose="02010600030101010101" pitchFamily="2" charset="-122"/>
                          <a:ea typeface="宋体" panose="02010600030101010101" pitchFamily="2" charset="-122"/>
                        </a:rPr>
                        <a:t> </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113</a:t>
                      </a:r>
                      <a:r>
                        <a:rPr lang="zh-CN" altLang="en-US" sz="1600">
                          <a:solidFill>
                            <a:srgbClr val="000000"/>
                          </a:solidFill>
                          <a:latin typeface="宋体" panose="02010600030101010101" pitchFamily="2" charset="-122"/>
                          <a:ea typeface="宋体" panose="02010600030101010101" pitchFamily="2" charset="-122"/>
                        </a:rPr>
                        <a:t> </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三综合环境仓*1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2</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74320">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8T振动台</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487680">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13</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114</a:t>
                      </a:r>
                      <a:r>
                        <a:rPr lang="zh-CN" altLang="en-US" sz="1600">
                          <a:solidFill>
                            <a:srgbClr val="000000"/>
                          </a:solidFill>
                          <a:latin typeface="宋体" panose="02010600030101010101" pitchFamily="2" charset="-122"/>
                          <a:ea typeface="宋体" panose="02010600030101010101" pitchFamily="2" charset="-122"/>
                        </a:rPr>
                        <a:t> </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horiba测功机系统/直流电源/朗迪水冷机组*1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3</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74320">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油冷温控*1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487680">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14</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115</a:t>
                      </a:r>
                      <a:r>
                        <a:rPr lang="zh-CN" altLang="en-US" sz="1600">
                          <a:solidFill>
                            <a:srgbClr val="000000"/>
                          </a:solidFill>
                          <a:latin typeface="宋体" panose="02010600030101010101" pitchFamily="2" charset="-122"/>
                          <a:ea typeface="宋体" panose="02010600030101010101" pitchFamily="2" charset="-122"/>
                        </a:rPr>
                        <a:t> </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horiba测功机系统/直流电源/朗迪水冷机组*1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3</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74320">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环境仓*1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74320">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15</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116</a:t>
                      </a:r>
                      <a:r>
                        <a:rPr lang="zh-CN" altLang="en-US" sz="1600">
                          <a:solidFill>
                            <a:srgbClr val="000000"/>
                          </a:solidFill>
                          <a:latin typeface="宋体" panose="02010600030101010101" pitchFamily="2" charset="-122"/>
                          <a:ea typeface="宋体" panose="02010600030101010101" pitchFamily="2" charset="-122"/>
                        </a:rPr>
                        <a:t> </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常测动力总成测功机系统/直流电源1水冷机组*1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3</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74320">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环境仓*1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74320">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16</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117</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温度控制箱*5</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5</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74320">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17</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118</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嘉海FEV动力总成测功机系统/直流电源/水冷机组*1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3</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74320">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环境仓*1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vMerge="1">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74320">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18</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120</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温控箱*2</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2</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74320">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19</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121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l">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电机模块*1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ClrTx/>
                        <a:buSzTx/>
                        <a:buFontTx/>
                        <a:buNone/>
                      </a:pPr>
                      <a:r>
                        <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rPr>
                        <a:t>1</a:t>
                      </a:r>
                      <a:endParaRPr lang="zh-CN" altLang="en-US" sz="1600" b="0">
                        <a:solidFill>
                          <a:schemeClr val="dk1"/>
                        </a:solidFill>
                        <a:latin typeface="宋体" panose="02010600030101010101" pitchFamily="2" charset="-122"/>
                        <a:ea typeface="宋体" panose="02010600030101010101" pitchFamily="2" charset="-122"/>
                        <a:cs typeface="宋体" panose="02010600030101010101" pitchFamily="2" charset="-122"/>
                      </a:endParaRPr>
                    </a:p>
                  </a:txBody>
                  <a:tcPr marL="17779" marR="17779"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bl>
          </a:graphicData>
        </a:graphic>
      </p:graphicFrame>
      <p:sp>
        <p:nvSpPr>
          <p:cNvPr id="100" name="文本框 99"/>
          <p:cNvSpPr txBox="1"/>
          <p:nvPr/>
        </p:nvSpPr>
        <p:spPr>
          <a:xfrm>
            <a:off x="613410" y="883285"/>
            <a:ext cx="11003915" cy="922020"/>
          </a:xfrm>
          <a:prstGeom prst="rect">
            <a:avLst/>
          </a:prstGeom>
          <a:noFill/>
          <a:ln w="9525">
            <a:noFill/>
          </a:ln>
        </p:spPr>
        <p:txBody>
          <a:bodyPr wrap="square">
            <a:spAutoFit/>
          </a:bodyPr>
          <a:p>
            <a:pPr indent="0">
              <a:lnSpc>
                <a:spcPct val="150000"/>
              </a:lnSpc>
            </a:pPr>
            <a:r>
              <a:rPr lang="en-US" altLang="zh-CN" b="0">
                <a:ea typeface="宋体" panose="02010600030101010101" pitchFamily="2" charset="-122"/>
              </a:rPr>
              <a:t>        </a:t>
            </a:r>
            <a:r>
              <a:rPr lang="zh-CN" b="0">
                <a:ea typeface="宋体" panose="02010600030101010101" pitchFamily="2" charset="-122"/>
              </a:rPr>
              <a:t>每个试验间需要监测的点位数量不同，因此从设置屏柜走线至试验间的线缆数量不一致，下表为试验区域一楼各试验间需要监测的点位数量，根据下表统计共19个试验间需监测，共计52个开关量检测点。</a:t>
            </a:r>
            <a:endParaRPr lang="zh-CN" altLang="en-US" b="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239347" y="796199"/>
            <a:ext cx="11875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48"/>
          <p:cNvSpPr/>
          <p:nvPr/>
        </p:nvSpPr>
        <p:spPr>
          <a:xfrm>
            <a:off x="239347" y="271231"/>
            <a:ext cx="7848600" cy="493184"/>
          </a:xfrm>
          <a:custGeom>
            <a:avLst/>
            <a:gdLst>
              <a:gd name="connsiteX0" fmla="*/ 0 w 2529293"/>
              <a:gd name="connsiteY0" fmla="*/ 0 h 1454628"/>
              <a:gd name="connsiteX1" fmla="*/ 1364343 w 2529293"/>
              <a:gd name="connsiteY1" fmla="*/ 0 h 1454628"/>
              <a:gd name="connsiteX2" fmla="*/ 1364343 w 2529293"/>
              <a:gd name="connsiteY2" fmla="*/ 2599 h 1454628"/>
              <a:gd name="connsiteX3" fmla="*/ 1380716 w 2529293"/>
              <a:gd name="connsiteY3" fmla="*/ 2 h 1454628"/>
              <a:gd name="connsiteX4" fmla="*/ 2049153 w 2529293"/>
              <a:gd name="connsiteY4" fmla="*/ 2 h 1454628"/>
              <a:gd name="connsiteX5" fmla="*/ 2178066 w 2529293"/>
              <a:gd name="connsiteY5" fmla="*/ 74047 h 1454628"/>
              <a:gd name="connsiteX6" fmla="*/ 2512284 w 2529293"/>
              <a:gd name="connsiteY6" fmla="*/ 653270 h 1454628"/>
              <a:gd name="connsiteX7" fmla="*/ 2529293 w 2529293"/>
              <a:gd name="connsiteY7" fmla="*/ 727315 h 1454628"/>
              <a:gd name="connsiteX8" fmla="*/ 2512284 w 2529293"/>
              <a:gd name="connsiteY8" fmla="*/ 801360 h 1454628"/>
              <a:gd name="connsiteX9" fmla="*/ 2178066 w 2529293"/>
              <a:gd name="connsiteY9" fmla="*/ 1380583 h 1454628"/>
              <a:gd name="connsiteX10" fmla="*/ 2049153 w 2529293"/>
              <a:gd name="connsiteY10" fmla="*/ 1454628 h 1454628"/>
              <a:gd name="connsiteX11" fmla="*/ 1380716 w 2529293"/>
              <a:gd name="connsiteY11" fmla="*/ 1454628 h 1454628"/>
              <a:gd name="connsiteX12" fmla="*/ 1364343 w 2529293"/>
              <a:gd name="connsiteY12" fmla="*/ 1452030 h 1454628"/>
              <a:gd name="connsiteX13" fmla="*/ 1364343 w 2529293"/>
              <a:gd name="connsiteY13" fmla="*/ 1454627 h 1454628"/>
              <a:gd name="connsiteX14" fmla="*/ 0 w 2529293"/>
              <a:gd name="connsiteY14" fmla="*/ 1454627 h 145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293" h="1454628">
                <a:moveTo>
                  <a:pt x="0" y="0"/>
                </a:moveTo>
                <a:lnTo>
                  <a:pt x="1364343" y="0"/>
                </a:lnTo>
                <a:lnTo>
                  <a:pt x="1364343" y="2599"/>
                </a:lnTo>
                <a:lnTo>
                  <a:pt x="1380716" y="2"/>
                </a:lnTo>
                <a:lnTo>
                  <a:pt x="2049153" y="2"/>
                </a:lnTo>
                <a:cubicBezTo>
                  <a:pt x="2095705" y="2"/>
                  <a:pt x="2154193" y="33442"/>
                  <a:pt x="2178066" y="74047"/>
                </a:cubicBezTo>
                <a:cubicBezTo>
                  <a:pt x="2512284" y="653270"/>
                  <a:pt x="2512284" y="653270"/>
                  <a:pt x="2512284" y="653270"/>
                </a:cubicBezTo>
                <a:cubicBezTo>
                  <a:pt x="2523623" y="673573"/>
                  <a:pt x="2529293" y="700444"/>
                  <a:pt x="2529293" y="727315"/>
                </a:cubicBezTo>
                <a:cubicBezTo>
                  <a:pt x="2529293" y="754186"/>
                  <a:pt x="2523623" y="781058"/>
                  <a:pt x="2512284" y="801360"/>
                </a:cubicBezTo>
                <a:cubicBezTo>
                  <a:pt x="2178066" y="1380583"/>
                  <a:pt x="2178066" y="1380583"/>
                  <a:pt x="2178066" y="1380583"/>
                </a:cubicBezTo>
                <a:cubicBezTo>
                  <a:pt x="2154193" y="1421189"/>
                  <a:pt x="2095705" y="1454628"/>
                  <a:pt x="2049153" y="1454628"/>
                </a:cubicBezTo>
                <a:cubicBezTo>
                  <a:pt x="1380716" y="1454628"/>
                  <a:pt x="1380716" y="1454628"/>
                  <a:pt x="1380716" y="1454628"/>
                </a:cubicBezTo>
                <a:lnTo>
                  <a:pt x="1364343" y="1452030"/>
                </a:lnTo>
                <a:lnTo>
                  <a:pt x="1364343" y="1454627"/>
                </a:lnTo>
                <a:lnTo>
                  <a:pt x="0" y="145462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3840"/>
          </a:p>
        </p:txBody>
      </p:sp>
      <p:pic>
        <p:nvPicPr>
          <p:cNvPr id="13" name="Picture 6" descr="https://www.yunzhijia.com/docrest/file/downloadfile/5bfe101050f8dd54d4dbf5c1?bi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61355" y="99392"/>
            <a:ext cx="1353592" cy="50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613560" y="1674991"/>
            <a:ext cx="10556448" cy="1938020"/>
          </a:xfrm>
          <a:prstGeom prst="rect">
            <a:avLst/>
          </a:prstGeom>
          <a:noFill/>
        </p:spPr>
        <p:txBody>
          <a:bodyPr wrap="square">
            <a:spAutoFit/>
          </a:bodyPr>
          <a:lstStyle/>
          <a:p>
            <a:pPr algn="just">
              <a:lnSpc>
                <a:spcPct val="150000"/>
              </a:lnSpc>
            </a:pPr>
            <a:r>
              <a:rPr sz="2000" kern="100">
                <a:latin typeface="微软雅黑" panose="020B0503020204020204" charset="-122"/>
                <a:ea typeface="微软雅黑" panose="020B0503020204020204" charset="-122"/>
                <a:cs typeface="Times New Roman" panose="02020603050405020304" pitchFamily="18" charset="0"/>
              </a:rPr>
              <a:t>1）总共在1</a:t>
            </a:r>
            <a:r>
              <a:rPr lang="en-US" sz="2000" kern="100">
                <a:latin typeface="微软雅黑" panose="020B0503020204020204" charset="-122"/>
                <a:ea typeface="微软雅黑" panose="020B0503020204020204" charset="-122"/>
                <a:cs typeface="Times New Roman" panose="02020603050405020304" pitchFamily="18" charset="0"/>
              </a:rPr>
              <a:t>9</a:t>
            </a:r>
            <a:r>
              <a:rPr sz="2000" kern="100">
                <a:latin typeface="微软雅黑" panose="020B0503020204020204" charset="-122"/>
                <a:ea typeface="微软雅黑" panose="020B0503020204020204" charset="-122"/>
                <a:cs typeface="Times New Roman" panose="02020603050405020304" pitchFamily="18" charset="0"/>
              </a:rPr>
              <a:t>个试验间增加52</a:t>
            </a:r>
            <a:r>
              <a:rPr lang="zh-CN" sz="2000" kern="100">
                <a:latin typeface="微软雅黑" panose="020B0503020204020204" charset="-122"/>
                <a:ea typeface="微软雅黑" panose="020B0503020204020204" charset="-122"/>
                <a:cs typeface="Times New Roman" panose="02020603050405020304" pitchFamily="18" charset="0"/>
              </a:rPr>
              <a:t>个</a:t>
            </a:r>
            <a:r>
              <a:rPr sz="2000" kern="100">
                <a:latin typeface="微软雅黑" panose="020B0503020204020204" charset="-122"/>
                <a:ea typeface="微软雅黑" panose="020B0503020204020204" charset="-122"/>
                <a:cs typeface="Times New Roman" panose="02020603050405020304" pitchFamily="18" charset="0"/>
              </a:rPr>
              <a:t>监测点，监测设备的继电器吸合启停动作，软件记录设备的有效使用时间，设备状态监测，统计设备利用率。</a:t>
            </a:r>
            <a:endParaRPr sz="2000" kern="100">
              <a:latin typeface="微软雅黑" panose="020B0503020204020204" charset="-122"/>
              <a:ea typeface="微软雅黑" panose="020B0503020204020204" charset="-122"/>
              <a:cs typeface="Times New Roman" panose="02020603050405020304" pitchFamily="18" charset="0"/>
            </a:endParaRPr>
          </a:p>
          <a:p>
            <a:pPr algn="just">
              <a:lnSpc>
                <a:spcPct val="150000"/>
              </a:lnSpc>
            </a:pPr>
            <a:r>
              <a:rPr sz="2000" kern="100">
                <a:latin typeface="微软雅黑" panose="020B0503020204020204" charset="-122"/>
                <a:ea typeface="微软雅黑" panose="020B0503020204020204" charset="-122"/>
                <a:cs typeface="Times New Roman" panose="02020603050405020304" pitchFamily="18" charset="0"/>
              </a:rPr>
              <a:t>2）对试验设备的文件统一上传到服务器，管理人员需要拷文件时，只需在办公室终端即可查询到每个试验设备的文件资料，并可下载到办公室电脑中。</a:t>
            </a:r>
            <a:endParaRPr sz="2000" kern="100">
              <a:latin typeface="微软雅黑" panose="020B0503020204020204" charset="-122"/>
              <a:ea typeface="微软雅黑" panose="020B0503020204020204" charset="-122"/>
              <a:cs typeface="Times New Roman" panose="02020603050405020304" pitchFamily="18" charset="0"/>
            </a:endParaRPr>
          </a:p>
        </p:txBody>
      </p:sp>
      <p:sp>
        <p:nvSpPr>
          <p:cNvPr id="16" name="矩形 15"/>
          <p:cNvSpPr/>
          <p:nvPr/>
        </p:nvSpPr>
        <p:spPr>
          <a:xfrm>
            <a:off x="298788" y="1200249"/>
            <a:ext cx="934871" cy="369332"/>
          </a:xfrm>
          <a:prstGeom prst="rect">
            <a:avLst/>
          </a:prstGeom>
        </p:spPr>
        <p:txBody>
          <a:bodyPr wrap="none">
            <a:spAutoFit/>
          </a:bodyPr>
          <a:lstStyle/>
          <a:p>
            <a:pPr marL="285750" indent="-285750">
              <a:buFont typeface="Wingdings" panose="05000000000000000000" pitchFamily="2" charset="2"/>
              <a:buChar char="u"/>
            </a:pPr>
            <a:r>
              <a:rPr lang="zh-CN" altLang="en-US" dirty="0">
                <a:solidFill>
                  <a:schemeClr val="accent5"/>
                </a:solidFill>
                <a:latin typeface="微软雅黑" panose="020B0503020204020204" charset="-122"/>
                <a:ea typeface="微软雅黑" panose="020B0503020204020204" charset="-122"/>
              </a:rPr>
              <a:t>目标</a:t>
            </a:r>
            <a:endParaRPr lang="zh-CN" altLang="en-US" dirty="0">
              <a:solidFill>
                <a:schemeClr val="accent5"/>
              </a:solidFill>
              <a:latin typeface="微软雅黑" panose="020B0503020204020204" charset="-122"/>
              <a:ea typeface="微软雅黑" panose="020B0503020204020204" charset="-122"/>
            </a:endParaRPr>
          </a:p>
        </p:txBody>
      </p:sp>
      <p:sp>
        <p:nvSpPr>
          <p:cNvPr id="20" name="TextBox 1"/>
          <p:cNvSpPr txBox="1"/>
          <p:nvPr/>
        </p:nvSpPr>
        <p:spPr>
          <a:xfrm>
            <a:off x="896806" y="260649"/>
            <a:ext cx="7393517" cy="460375"/>
          </a:xfrm>
          <a:prstGeom prst="rect">
            <a:avLst/>
          </a:prstGeom>
          <a:noFill/>
          <a:ln w="9525">
            <a:noFill/>
          </a:ln>
        </p:spPr>
        <p:txBody>
          <a:bodyPr>
            <a:spAutoFit/>
          </a:bodyPr>
          <a:lstStyle/>
          <a:p>
            <a:pPr marL="0" lvl="1"/>
            <a:r>
              <a:rPr lang="en-US" altLang="zh-CN" sz="2400" dirty="0">
                <a:solidFill>
                  <a:schemeClr val="bg1"/>
                </a:solidFill>
                <a:latin typeface="微软雅黑" panose="020B0503020204020204" charset="-122"/>
                <a:ea typeface="微软雅黑" panose="020B0503020204020204" charset="-122"/>
              </a:rPr>
              <a:t>01 </a:t>
            </a:r>
            <a:r>
              <a:rPr lang="zh-CN" altLang="en-US" sz="2400" dirty="0">
                <a:solidFill>
                  <a:schemeClr val="bg1"/>
                </a:solidFill>
                <a:latin typeface="微软雅黑" panose="020B0503020204020204" charset="-122"/>
                <a:ea typeface="微软雅黑" panose="020B0503020204020204" charset="-122"/>
              </a:rPr>
              <a:t>项目概述</a:t>
            </a:r>
            <a:r>
              <a:rPr lang="en-US" altLang="zh-CN" sz="2400" dirty="0">
                <a:solidFill>
                  <a:schemeClr val="bg1"/>
                </a:solidFill>
                <a:latin typeface="微软雅黑" panose="020B0503020204020204" charset="-122"/>
                <a:ea typeface="微软雅黑" panose="020B0503020204020204" charset="-122"/>
              </a:rPr>
              <a:t>-</a:t>
            </a:r>
            <a:r>
              <a:rPr lang="zh-CN" altLang="en-US" sz="2400" dirty="0">
                <a:solidFill>
                  <a:schemeClr val="bg1"/>
                </a:solidFill>
                <a:latin typeface="微软雅黑" panose="020B0503020204020204" charset="-122"/>
                <a:ea typeface="微软雅黑" panose="020B0503020204020204" charset="-122"/>
              </a:rPr>
              <a:t>项目目标</a:t>
            </a:r>
            <a:endParaRPr lang="zh-CN" altLang="en-US" sz="2400"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spect="1" noChangeArrowheads="1"/>
          </p:cNvSpPr>
          <p:nvPr>
            <p:custDataLst>
              <p:tags r:id="rId1"/>
            </p:custDataLst>
          </p:nvPr>
        </p:nvSpPr>
        <p:spPr bwMode="auto">
          <a:xfrm>
            <a:off x="59267" y="1816104"/>
            <a:ext cx="4800000" cy="360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numCol="1">
            <a:prstTxWarp prst="textPlain">
              <a:avLst/>
            </a:prstTxWarp>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defTabSz="1219200">
              <a:defRPr/>
            </a:pPr>
            <a:r>
              <a:rPr lang="en-US" altLang="zh-CN" sz="26535" b="1" dirty="0">
                <a:solidFill>
                  <a:srgbClr val="0070C0"/>
                </a:solidFill>
                <a:latin typeface="Arial Black" panose="020B0A04020102020204" pitchFamily="34" charset="0"/>
                <a:ea typeface="微软雅黑" panose="020B0503020204020204" charset="-122"/>
                <a:cs typeface="Times New Roman" panose="02020603050405020304" pitchFamily="18" charset="0"/>
              </a:rPr>
              <a:t>02</a:t>
            </a:r>
            <a:endParaRPr lang="zh-CN" altLang="en-US" sz="26535" b="1" dirty="0">
              <a:solidFill>
                <a:srgbClr val="0070C0"/>
              </a:solidFill>
              <a:latin typeface="Arial Black" panose="020B0A04020102020204" pitchFamily="34" charset="0"/>
              <a:ea typeface="微软雅黑" panose="020B0503020204020204" charset="-122"/>
              <a:cs typeface="Times New Roman" panose="02020603050405020304" pitchFamily="18" charset="0"/>
            </a:endParaRPr>
          </a:p>
        </p:txBody>
      </p:sp>
      <p:cxnSp>
        <p:nvCxnSpPr>
          <p:cNvPr id="4" name="直接连接符 3"/>
          <p:cNvCxnSpPr/>
          <p:nvPr>
            <p:custDataLst>
              <p:tags r:id="rId2"/>
            </p:custDataLst>
          </p:nvPr>
        </p:nvCxnSpPr>
        <p:spPr>
          <a:xfrm>
            <a:off x="5293785" y="3393017"/>
            <a:ext cx="6144684"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 name="文本框 11"/>
          <p:cNvSpPr txBox="1">
            <a:spLocks noChangeArrowheads="1"/>
          </p:cNvSpPr>
          <p:nvPr>
            <p:custDataLst>
              <p:tags r:id="rId3"/>
            </p:custDataLst>
          </p:nvPr>
        </p:nvSpPr>
        <p:spPr bwMode="auto">
          <a:xfrm>
            <a:off x="0" y="3071284"/>
            <a:ext cx="5183717" cy="829945"/>
          </a:xfrm>
          <a:prstGeom prst="rect">
            <a:avLst/>
          </a:prstGeom>
          <a:solidFill>
            <a:schemeClr val="bg1">
              <a:lumMod val="95000"/>
            </a:schemeClr>
          </a:solidFill>
          <a:ln>
            <a:noFill/>
          </a:ln>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defTabSz="1219200">
              <a:defRPr/>
            </a:pPr>
            <a:r>
              <a:rPr lang="en-US" altLang="zh-CN" sz="4800" b="1" dirty="0">
                <a:solidFill>
                  <a:srgbClr val="0070C0"/>
                </a:solidFill>
                <a:latin typeface="Times New Roman" panose="02020603050405020304" pitchFamily="18" charset="0"/>
                <a:cs typeface="Times New Roman" panose="02020603050405020304" pitchFamily="18" charset="0"/>
              </a:rPr>
              <a:t>      PART TWO</a:t>
            </a:r>
            <a:endParaRPr lang="zh-CN" altLang="en-US" sz="4800" b="1" dirty="0">
              <a:solidFill>
                <a:srgbClr val="0070C0"/>
              </a:solidFill>
              <a:latin typeface="Times New Roman" panose="02020603050405020304" pitchFamily="18" charset="0"/>
              <a:cs typeface="Times New Roman" panose="02020603050405020304" pitchFamily="18" charset="0"/>
            </a:endParaRPr>
          </a:p>
        </p:txBody>
      </p:sp>
      <p:sp>
        <p:nvSpPr>
          <p:cNvPr id="6" name="文本框 8"/>
          <p:cNvSpPr txBox="1">
            <a:spLocks noChangeArrowheads="1"/>
          </p:cNvSpPr>
          <p:nvPr>
            <p:custDataLst>
              <p:tags r:id="rId4"/>
            </p:custDataLst>
          </p:nvPr>
        </p:nvSpPr>
        <p:spPr bwMode="auto">
          <a:xfrm>
            <a:off x="5221817" y="2673773"/>
            <a:ext cx="6216651" cy="71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fontScale="775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defTabSz="1219200">
              <a:defRPr/>
            </a:pPr>
            <a:r>
              <a:rPr lang="zh-CN" altLang="en-US" sz="4800" b="1" spc="800" dirty="0">
                <a:solidFill>
                  <a:srgbClr val="0070C0"/>
                </a:solidFill>
                <a:latin typeface="微软雅黑" panose="020B0503020204020204" charset="-122"/>
                <a:ea typeface="微软雅黑" panose="020B0503020204020204" charset="-122"/>
              </a:rPr>
              <a:t>系统架构</a:t>
            </a:r>
            <a:endParaRPr lang="zh-CN" altLang="en-US" sz="4800" b="1" spc="800" dirty="0">
              <a:solidFill>
                <a:srgbClr val="0070C0"/>
              </a:solidFill>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239347" y="796199"/>
            <a:ext cx="11875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48"/>
          <p:cNvSpPr/>
          <p:nvPr/>
        </p:nvSpPr>
        <p:spPr>
          <a:xfrm>
            <a:off x="239347" y="271231"/>
            <a:ext cx="7848600" cy="493184"/>
          </a:xfrm>
          <a:custGeom>
            <a:avLst/>
            <a:gdLst>
              <a:gd name="connsiteX0" fmla="*/ 0 w 2529293"/>
              <a:gd name="connsiteY0" fmla="*/ 0 h 1454628"/>
              <a:gd name="connsiteX1" fmla="*/ 1364343 w 2529293"/>
              <a:gd name="connsiteY1" fmla="*/ 0 h 1454628"/>
              <a:gd name="connsiteX2" fmla="*/ 1364343 w 2529293"/>
              <a:gd name="connsiteY2" fmla="*/ 2599 h 1454628"/>
              <a:gd name="connsiteX3" fmla="*/ 1380716 w 2529293"/>
              <a:gd name="connsiteY3" fmla="*/ 2 h 1454628"/>
              <a:gd name="connsiteX4" fmla="*/ 2049153 w 2529293"/>
              <a:gd name="connsiteY4" fmla="*/ 2 h 1454628"/>
              <a:gd name="connsiteX5" fmla="*/ 2178066 w 2529293"/>
              <a:gd name="connsiteY5" fmla="*/ 74047 h 1454628"/>
              <a:gd name="connsiteX6" fmla="*/ 2512284 w 2529293"/>
              <a:gd name="connsiteY6" fmla="*/ 653270 h 1454628"/>
              <a:gd name="connsiteX7" fmla="*/ 2529293 w 2529293"/>
              <a:gd name="connsiteY7" fmla="*/ 727315 h 1454628"/>
              <a:gd name="connsiteX8" fmla="*/ 2512284 w 2529293"/>
              <a:gd name="connsiteY8" fmla="*/ 801360 h 1454628"/>
              <a:gd name="connsiteX9" fmla="*/ 2178066 w 2529293"/>
              <a:gd name="connsiteY9" fmla="*/ 1380583 h 1454628"/>
              <a:gd name="connsiteX10" fmla="*/ 2049153 w 2529293"/>
              <a:gd name="connsiteY10" fmla="*/ 1454628 h 1454628"/>
              <a:gd name="connsiteX11" fmla="*/ 1380716 w 2529293"/>
              <a:gd name="connsiteY11" fmla="*/ 1454628 h 1454628"/>
              <a:gd name="connsiteX12" fmla="*/ 1364343 w 2529293"/>
              <a:gd name="connsiteY12" fmla="*/ 1452030 h 1454628"/>
              <a:gd name="connsiteX13" fmla="*/ 1364343 w 2529293"/>
              <a:gd name="connsiteY13" fmla="*/ 1454627 h 1454628"/>
              <a:gd name="connsiteX14" fmla="*/ 0 w 2529293"/>
              <a:gd name="connsiteY14" fmla="*/ 1454627 h 145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293" h="1454628">
                <a:moveTo>
                  <a:pt x="0" y="0"/>
                </a:moveTo>
                <a:lnTo>
                  <a:pt x="1364343" y="0"/>
                </a:lnTo>
                <a:lnTo>
                  <a:pt x="1364343" y="2599"/>
                </a:lnTo>
                <a:lnTo>
                  <a:pt x="1380716" y="2"/>
                </a:lnTo>
                <a:lnTo>
                  <a:pt x="2049153" y="2"/>
                </a:lnTo>
                <a:cubicBezTo>
                  <a:pt x="2095705" y="2"/>
                  <a:pt x="2154193" y="33442"/>
                  <a:pt x="2178066" y="74047"/>
                </a:cubicBezTo>
                <a:cubicBezTo>
                  <a:pt x="2512284" y="653270"/>
                  <a:pt x="2512284" y="653270"/>
                  <a:pt x="2512284" y="653270"/>
                </a:cubicBezTo>
                <a:cubicBezTo>
                  <a:pt x="2523623" y="673573"/>
                  <a:pt x="2529293" y="700444"/>
                  <a:pt x="2529293" y="727315"/>
                </a:cubicBezTo>
                <a:cubicBezTo>
                  <a:pt x="2529293" y="754186"/>
                  <a:pt x="2523623" y="781058"/>
                  <a:pt x="2512284" y="801360"/>
                </a:cubicBezTo>
                <a:cubicBezTo>
                  <a:pt x="2178066" y="1380583"/>
                  <a:pt x="2178066" y="1380583"/>
                  <a:pt x="2178066" y="1380583"/>
                </a:cubicBezTo>
                <a:cubicBezTo>
                  <a:pt x="2154193" y="1421189"/>
                  <a:pt x="2095705" y="1454628"/>
                  <a:pt x="2049153" y="1454628"/>
                </a:cubicBezTo>
                <a:cubicBezTo>
                  <a:pt x="1380716" y="1454628"/>
                  <a:pt x="1380716" y="1454628"/>
                  <a:pt x="1380716" y="1454628"/>
                </a:cubicBezTo>
                <a:lnTo>
                  <a:pt x="1364343" y="1452030"/>
                </a:lnTo>
                <a:lnTo>
                  <a:pt x="1364343" y="1454627"/>
                </a:lnTo>
                <a:lnTo>
                  <a:pt x="0" y="145462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3840"/>
          </a:p>
        </p:txBody>
      </p:sp>
      <p:pic>
        <p:nvPicPr>
          <p:cNvPr id="13" name="Picture 6" descr="https://www.yunzhijia.com/docrest/file/downloadfile/5bfe101050f8dd54d4dbf5c1?bi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61355" y="99392"/>
            <a:ext cx="1353592" cy="50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714525" y="1414614"/>
            <a:ext cx="10556449" cy="553085"/>
          </a:xfrm>
          <a:prstGeom prst="rect">
            <a:avLst/>
          </a:prstGeom>
          <a:noFill/>
        </p:spPr>
        <p:txBody>
          <a:bodyPr wrap="square">
            <a:spAutoFit/>
          </a:bodyPr>
          <a:lstStyle/>
          <a:p>
            <a:pPr algn="just">
              <a:lnSpc>
                <a:spcPct val="150000"/>
              </a:lnSpc>
            </a:pPr>
            <a:endParaRPr lang="en-US" altLang="zh-CN" sz="2000" kern="100" dirty="0">
              <a:latin typeface="微软雅黑" panose="020B0503020204020204" charset="-122"/>
              <a:ea typeface="微软雅黑" panose="020B0503020204020204" charset="-122"/>
              <a:cs typeface="Times New Roman" panose="02020603050405020304" pitchFamily="18" charset="0"/>
            </a:endParaRPr>
          </a:p>
        </p:txBody>
      </p:sp>
      <p:sp>
        <p:nvSpPr>
          <p:cNvPr id="20" name="TextBox 1"/>
          <p:cNvSpPr txBox="1"/>
          <p:nvPr/>
        </p:nvSpPr>
        <p:spPr>
          <a:xfrm>
            <a:off x="896806" y="260649"/>
            <a:ext cx="7393517" cy="460375"/>
          </a:xfrm>
          <a:prstGeom prst="rect">
            <a:avLst/>
          </a:prstGeom>
          <a:noFill/>
          <a:ln w="9525">
            <a:noFill/>
          </a:ln>
        </p:spPr>
        <p:txBody>
          <a:bodyPr>
            <a:spAutoFit/>
          </a:bodyPr>
          <a:lstStyle/>
          <a:p>
            <a:pPr marL="0" lvl="1"/>
            <a:r>
              <a:rPr lang="en-US" altLang="zh-CN" sz="2400" dirty="0">
                <a:solidFill>
                  <a:schemeClr val="bg1"/>
                </a:solidFill>
                <a:latin typeface="微软雅黑" panose="020B0503020204020204" charset="-122"/>
                <a:ea typeface="微软雅黑" panose="020B0503020204020204" charset="-122"/>
              </a:rPr>
              <a:t>02 </a:t>
            </a:r>
            <a:r>
              <a:rPr lang="zh-CN" altLang="en-US" sz="2400" dirty="0">
                <a:solidFill>
                  <a:schemeClr val="bg1"/>
                </a:solidFill>
                <a:latin typeface="微软雅黑" panose="020B0503020204020204" charset="-122"/>
                <a:ea typeface="微软雅黑" panose="020B0503020204020204" charset="-122"/>
              </a:rPr>
              <a:t>系统架构</a:t>
            </a:r>
            <a:r>
              <a:rPr lang="en-US" altLang="zh-CN" sz="2400" dirty="0">
                <a:solidFill>
                  <a:schemeClr val="bg1"/>
                </a:solidFill>
                <a:latin typeface="微软雅黑" panose="020B0503020204020204" charset="-122"/>
                <a:ea typeface="微软雅黑" panose="020B0503020204020204" charset="-122"/>
              </a:rPr>
              <a:t>-</a:t>
            </a:r>
            <a:r>
              <a:rPr lang="zh-CN" altLang="en-US" sz="2400" dirty="0">
                <a:solidFill>
                  <a:schemeClr val="bg1"/>
                </a:solidFill>
                <a:latin typeface="微软雅黑" panose="020B0503020204020204" charset="-122"/>
                <a:ea typeface="微软雅黑" panose="020B0503020204020204" charset="-122"/>
              </a:rPr>
              <a:t>系统架构</a:t>
            </a:r>
            <a:r>
              <a:rPr lang="zh-CN" altLang="en-US" sz="2400" dirty="0">
                <a:solidFill>
                  <a:schemeClr val="bg1"/>
                </a:solidFill>
                <a:latin typeface="微软雅黑" panose="020B0503020204020204" charset="-122"/>
                <a:ea typeface="微软雅黑" panose="020B0503020204020204" charset="-122"/>
              </a:rPr>
              <a:t>图</a:t>
            </a:r>
            <a:endParaRPr lang="zh-CN" altLang="en-US" sz="2400" dirty="0">
              <a:solidFill>
                <a:schemeClr val="bg1"/>
              </a:solidFill>
              <a:latin typeface="微软雅黑" panose="020B0503020204020204" charset="-122"/>
              <a:ea typeface="微软雅黑" panose="020B0503020204020204" charset="-122"/>
            </a:endParaRPr>
          </a:p>
        </p:txBody>
      </p:sp>
      <p:graphicFrame>
        <p:nvGraphicFramePr>
          <p:cNvPr id="2" name="对象 1"/>
          <p:cNvGraphicFramePr/>
          <p:nvPr>
            <p:custDataLst>
              <p:tags r:id="rId2"/>
            </p:custDataLst>
          </p:nvPr>
        </p:nvGraphicFramePr>
        <p:xfrm>
          <a:off x="239395" y="1428750"/>
          <a:ext cx="7318375" cy="5163185"/>
        </p:xfrm>
        <a:graphic>
          <a:graphicData uri="http://schemas.openxmlformats.org/presentationml/2006/ole">
            <mc:AlternateContent xmlns:mc="http://schemas.openxmlformats.org/markup-compatibility/2006">
              <mc:Choice xmlns:v="urn:schemas-microsoft-com:vml" Requires="v">
                <p:oleObj spid="_x0000_s3" name="" r:id="rId3" imgW="10632440" imgH="6799580" progId="Visio.Drawing.11">
                  <p:embed/>
                </p:oleObj>
              </mc:Choice>
              <mc:Fallback>
                <p:oleObj name="" r:id="rId3" imgW="10632440" imgH="6799580" progId="Visio.Drawing.11">
                  <p:embed/>
                  <p:pic>
                    <p:nvPicPr>
                      <p:cNvPr id="0" name="图片 2"/>
                      <p:cNvPicPr/>
                      <p:nvPr/>
                    </p:nvPicPr>
                    <p:blipFill>
                      <a:blip r:embed="rId4"/>
                      <a:stretch>
                        <a:fillRect/>
                      </a:stretch>
                    </p:blipFill>
                    <p:spPr>
                      <a:xfrm>
                        <a:off x="239395" y="1428750"/>
                        <a:ext cx="7318375" cy="5163185"/>
                      </a:xfrm>
                      <a:prstGeom prst="rect">
                        <a:avLst/>
                      </a:prstGeom>
                    </p:spPr>
                  </p:pic>
                </p:oleObj>
              </mc:Fallback>
            </mc:AlternateContent>
          </a:graphicData>
        </a:graphic>
      </p:graphicFrame>
      <p:sp>
        <p:nvSpPr>
          <p:cNvPr id="4" name="文本框 3"/>
          <p:cNvSpPr txBox="1"/>
          <p:nvPr/>
        </p:nvSpPr>
        <p:spPr>
          <a:xfrm>
            <a:off x="7557770" y="1428750"/>
            <a:ext cx="4286250" cy="5077460"/>
          </a:xfrm>
          <a:prstGeom prst="rect">
            <a:avLst/>
          </a:prstGeom>
          <a:noFill/>
        </p:spPr>
        <p:txBody>
          <a:bodyPr wrap="square" rtlCol="0" anchor="t">
            <a:spAutoFit/>
          </a:bodyPr>
          <a:p>
            <a:pPr>
              <a:lnSpc>
                <a:spcPct val="150000"/>
              </a:lnSpc>
            </a:pPr>
            <a:r>
              <a:rPr lang="zh-CN" b="1">
                <a:ea typeface="宋体" panose="02010600030101010101" pitchFamily="2" charset="-122"/>
                <a:sym typeface="+mn-ea"/>
              </a:rPr>
              <a:t>服务器：</a:t>
            </a:r>
            <a:r>
              <a:rPr lang="zh-CN">
                <a:ea typeface="宋体" panose="02010600030101010101" pitchFamily="2" charset="-122"/>
                <a:sym typeface="+mn-ea"/>
              </a:rPr>
              <a:t>接入交换机，通过共享文件目录，实时抓取所有工控机的试验文件，同步到服务器保存。</a:t>
            </a:r>
            <a:endParaRPr lang="zh-CN">
              <a:ea typeface="宋体" panose="02010600030101010101" pitchFamily="2" charset="-122"/>
              <a:sym typeface="+mn-ea"/>
            </a:endParaRPr>
          </a:p>
          <a:p>
            <a:pPr>
              <a:lnSpc>
                <a:spcPct val="150000"/>
              </a:lnSpc>
            </a:pPr>
            <a:r>
              <a:rPr lang="zh-CN" b="1">
                <a:ea typeface="宋体" panose="02010600030101010101" pitchFamily="2" charset="-122"/>
                <a:sym typeface="+mn-ea"/>
              </a:rPr>
              <a:t>设备监测终端：</a:t>
            </a:r>
            <a:r>
              <a:rPr lang="zh-CN">
                <a:ea typeface="宋体" panose="02010600030101010101" pitchFamily="2" charset="-122"/>
                <a:sym typeface="+mn-ea"/>
              </a:rPr>
              <a:t>接入交换机，与</a:t>
            </a:r>
            <a:r>
              <a:rPr lang="en-US" altLang="zh-CN">
                <a:ea typeface="宋体" panose="02010600030101010101" pitchFamily="2" charset="-122"/>
                <a:sym typeface="+mn-ea"/>
              </a:rPr>
              <a:t>PLC</a:t>
            </a:r>
            <a:r>
              <a:rPr lang="zh-CN" altLang="en-US">
                <a:ea typeface="宋体" panose="02010600030101010101" pitchFamily="2" charset="-122"/>
                <a:sym typeface="+mn-ea"/>
              </a:rPr>
              <a:t>通讯，实时显示所有试验间监测点的状态。试验文件查询下载。</a:t>
            </a:r>
            <a:endParaRPr lang="zh-CN" altLang="en-US">
              <a:ea typeface="宋体" panose="02010600030101010101" pitchFamily="2" charset="-122"/>
              <a:sym typeface="+mn-ea"/>
            </a:endParaRPr>
          </a:p>
          <a:p>
            <a:pPr>
              <a:lnSpc>
                <a:spcPct val="150000"/>
              </a:lnSpc>
            </a:pPr>
            <a:r>
              <a:rPr lang="zh-CN" altLang="en-US" b="1">
                <a:ea typeface="宋体" panose="02010600030101010101" pitchFamily="2" charset="-122"/>
                <a:sym typeface="+mn-ea"/>
              </a:rPr>
              <a:t>交换机：</a:t>
            </a:r>
            <a:r>
              <a:rPr lang="zh-CN" altLang="en-US">
                <a:ea typeface="宋体" panose="02010600030101010101" pitchFamily="2" charset="-122"/>
                <a:sym typeface="+mn-ea"/>
              </a:rPr>
              <a:t>将服务器、</a:t>
            </a:r>
            <a:r>
              <a:rPr lang="en-US" altLang="zh-CN">
                <a:ea typeface="宋体" panose="02010600030101010101" pitchFamily="2" charset="-122"/>
                <a:sym typeface="+mn-ea"/>
              </a:rPr>
              <a:t>PLC</a:t>
            </a:r>
            <a:r>
              <a:rPr lang="zh-CN" altLang="en-US">
                <a:ea typeface="宋体" panose="02010600030101010101" pitchFamily="2" charset="-122"/>
                <a:sym typeface="+mn-ea"/>
              </a:rPr>
              <a:t>、工控机、监测终端组建局部网络。</a:t>
            </a:r>
            <a:endParaRPr lang="zh-CN" altLang="en-US">
              <a:ea typeface="宋体" panose="02010600030101010101" pitchFamily="2" charset="-122"/>
              <a:sym typeface="+mn-ea"/>
            </a:endParaRPr>
          </a:p>
          <a:p>
            <a:pPr>
              <a:lnSpc>
                <a:spcPct val="150000"/>
              </a:lnSpc>
            </a:pPr>
            <a:r>
              <a:rPr lang="en-US" altLang="zh-CN">
                <a:ea typeface="宋体" panose="02010600030101010101" pitchFamily="2" charset="-122"/>
                <a:sym typeface="+mn-ea"/>
              </a:rPr>
              <a:t>PLC</a:t>
            </a:r>
            <a:r>
              <a:rPr lang="zh-CN" altLang="en-US">
                <a:ea typeface="宋体" panose="02010600030101010101" pitchFamily="2" charset="-122"/>
                <a:sym typeface="+mn-ea"/>
              </a:rPr>
              <a:t>：接入所有的</a:t>
            </a:r>
            <a:r>
              <a:rPr lang="en-US" altLang="zh-CN">
                <a:ea typeface="宋体" panose="02010600030101010101" pitchFamily="2" charset="-122"/>
                <a:sym typeface="+mn-ea"/>
              </a:rPr>
              <a:t>DI</a:t>
            </a:r>
            <a:r>
              <a:rPr lang="zh-CN" altLang="en-US">
                <a:ea typeface="宋体" panose="02010600030101010101" pitchFamily="2" charset="-122"/>
                <a:sym typeface="+mn-ea"/>
              </a:rPr>
              <a:t>监测点，实时与上位机通讯发送</a:t>
            </a:r>
            <a:r>
              <a:rPr lang="en-US" altLang="zh-CN">
                <a:ea typeface="宋体" panose="02010600030101010101" pitchFamily="2" charset="-122"/>
                <a:sym typeface="+mn-ea"/>
              </a:rPr>
              <a:t>DI</a:t>
            </a:r>
            <a:r>
              <a:rPr lang="zh-CN" altLang="en-US">
                <a:ea typeface="宋体" panose="02010600030101010101" pitchFamily="2" charset="-122"/>
                <a:sym typeface="+mn-ea"/>
              </a:rPr>
              <a:t>状态。</a:t>
            </a:r>
            <a:endParaRPr lang="zh-CN" altLang="en-US">
              <a:ea typeface="宋体" panose="02010600030101010101" pitchFamily="2" charset="-122"/>
              <a:sym typeface="+mn-ea"/>
            </a:endParaRPr>
          </a:p>
          <a:p>
            <a:pPr>
              <a:lnSpc>
                <a:spcPct val="150000"/>
              </a:lnSpc>
            </a:pPr>
            <a:r>
              <a:rPr lang="zh-CN" altLang="en-US" b="1">
                <a:ea typeface="宋体" panose="02010600030101010101" pitchFamily="2" charset="-122"/>
                <a:sym typeface="+mn-ea"/>
              </a:rPr>
              <a:t>中间继电器：</a:t>
            </a:r>
            <a:r>
              <a:rPr lang="zh-CN" altLang="en-US">
                <a:ea typeface="宋体" panose="02010600030101010101" pitchFamily="2" charset="-122"/>
                <a:sym typeface="+mn-ea"/>
              </a:rPr>
              <a:t>接入PLC，监测试验设备继电器吸合动作。</a:t>
            </a:r>
            <a:endParaRPr lang="zh-CN" altLang="en-US">
              <a:ea typeface="宋体" panose="02010600030101010101" pitchFamily="2" charset="-122"/>
              <a:sym typeface="+mn-ea"/>
            </a:endParaRPr>
          </a:p>
        </p:txBody>
      </p:sp>
      <p:sp>
        <p:nvSpPr>
          <p:cNvPr id="5" name="文本框 4"/>
          <p:cNvSpPr txBox="1"/>
          <p:nvPr/>
        </p:nvSpPr>
        <p:spPr>
          <a:xfrm>
            <a:off x="321310" y="921385"/>
            <a:ext cx="6096000" cy="368300"/>
          </a:xfrm>
          <a:prstGeom prst="rect">
            <a:avLst/>
          </a:prstGeom>
          <a:noFill/>
        </p:spPr>
        <p:txBody>
          <a:bodyPr wrap="square" rtlCol="0" anchor="t">
            <a:spAutoFit/>
          </a:bodyPr>
          <a:p>
            <a:pPr marL="285750" indent="-285750">
              <a:buFont typeface="Wingdings" panose="05000000000000000000" pitchFamily="2" charset="2"/>
              <a:buChar char="u"/>
            </a:pPr>
            <a:r>
              <a:rPr lang="zh-CN" altLang="en-US" dirty="0">
                <a:solidFill>
                  <a:schemeClr val="accent1">
                    <a:lumMod val="75000"/>
                  </a:schemeClr>
                </a:solidFill>
                <a:latin typeface="微软雅黑" panose="020B0503020204020204" charset="-122"/>
                <a:ea typeface="微软雅黑" panose="020B0503020204020204" charset="-122"/>
                <a:sym typeface="+mn-ea"/>
              </a:rPr>
              <a:t>系统硬件拓扑图：</a:t>
            </a:r>
            <a:endParaRPr lang="zh-CN" altLang="en-US" dirty="0">
              <a:solidFill>
                <a:schemeClr val="accent1">
                  <a:lumMod val="75000"/>
                </a:schemeClr>
              </a:solidFill>
              <a:latin typeface="微软雅黑" panose="020B0503020204020204" charset="-122"/>
              <a:ea typeface="微软雅黑" panose="020B0503020204020204" charset="-122"/>
              <a:sym typeface="+mn-ea"/>
            </a:endParaRPr>
          </a:p>
        </p:txBody>
      </p:sp>
      <p:sp>
        <p:nvSpPr>
          <p:cNvPr id="6" name="文本框 5"/>
          <p:cNvSpPr txBox="1"/>
          <p:nvPr/>
        </p:nvSpPr>
        <p:spPr>
          <a:xfrm>
            <a:off x="7480935" y="989330"/>
            <a:ext cx="3681730" cy="368300"/>
          </a:xfrm>
          <a:prstGeom prst="rect">
            <a:avLst/>
          </a:prstGeom>
          <a:noFill/>
        </p:spPr>
        <p:txBody>
          <a:bodyPr wrap="square" rtlCol="0" anchor="t">
            <a:spAutoFit/>
          </a:bodyPr>
          <a:p>
            <a:pPr marL="285750" indent="-285750" algn="l">
              <a:lnSpc>
                <a:spcPct val="100000"/>
              </a:lnSpc>
              <a:buClrTx/>
              <a:buSzTx/>
              <a:buFont typeface="Wingdings" panose="05000000000000000000" pitchFamily="2" charset="2"/>
              <a:buChar char="u"/>
            </a:pPr>
            <a:r>
              <a:rPr lang="zh-CN" altLang="en-US" dirty="0">
                <a:solidFill>
                  <a:schemeClr val="accent1">
                    <a:lumMod val="75000"/>
                  </a:schemeClr>
                </a:solidFill>
                <a:latin typeface="微软雅黑" panose="020B0503020204020204" charset="-122"/>
                <a:ea typeface="微软雅黑" panose="020B0503020204020204" charset="-122"/>
                <a:sym typeface="+mn-ea"/>
              </a:rPr>
              <a:t>新增设备关联关系说明：</a:t>
            </a:r>
            <a:endParaRPr lang="zh-CN" altLang="en-US" dirty="0">
              <a:solidFill>
                <a:schemeClr val="accent1">
                  <a:lumMod val="75000"/>
                </a:schemeClr>
              </a:solidFill>
              <a:latin typeface="微软雅黑" panose="020B0503020204020204" charset="-122"/>
              <a:ea typeface="微软雅黑" panose="020B0503020204020204"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239347" y="796199"/>
            <a:ext cx="11875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48"/>
          <p:cNvSpPr/>
          <p:nvPr/>
        </p:nvSpPr>
        <p:spPr>
          <a:xfrm>
            <a:off x="239347" y="271231"/>
            <a:ext cx="7848600" cy="493184"/>
          </a:xfrm>
          <a:custGeom>
            <a:avLst/>
            <a:gdLst>
              <a:gd name="connsiteX0" fmla="*/ 0 w 2529293"/>
              <a:gd name="connsiteY0" fmla="*/ 0 h 1454628"/>
              <a:gd name="connsiteX1" fmla="*/ 1364343 w 2529293"/>
              <a:gd name="connsiteY1" fmla="*/ 0 h 1454628"/>
              <a:gd name="connsiteX2" fmla="*/ 1364343 w 2529293"/>
              <a:gd name="connsiteY2" fmla="*/ 2599 h 1454628"/>
              <a:gd name="connsiteX3" fmla="*/ 1380716 w 2529293"/>
              <a:gd name="connsiteY3" fmla="*/ 2 h 1454628"/>
              <a:gd name="connsiteX4" fmla="*/ 2049153 w 2529293"/>
              <a:gd name="connsiteY4" fmla="*/ 2 h 1454628"/>
              <a:gd name="connsiteX5" fmla="*/ 2178066 w 2529293"/>
              <a:gd name="connsiteY5" fmla="*/ 74047 h 1454628"/>
              <a:gd name="connsiteX6" fmla="*/ 2512284 w 2529293"/>
              <a:gd name="connsiteY6" fmla="*/ 653270 h 1454628"/>
              <a:gd name="connsiteX7" fmla="*/ 2529293 w 2529293"/>
              <a:gd name="connsiteY7" fmla="*/ 727315 h 1454628"/>
              <a:gd name="connsiteX8" fmla="*/ 2512284 w 2529293"/>
              <a:gd name="connsiteY8" fmla="*/ 801360 h 1454628"/>
              <a:gd name="connsiteX9" fmla="*/ 2178066 w 2529293"/>
              <a:gd name="connsiteY9" fmla="*/ 1380583 h 1454628"/>
              <a:gd name="connsiteX10" fmla="*/ 2049153 w 2529293"/>
              <a:gd name="connsiteY10" fmla="*/ 1454628 h 1454628"/>
              <a:gd name="connsiteX11" fmla="*/ 1380716 w 2529293"/>
              <a:gd name="connsiteY11" fmla="*/ 1454628 h 1454628"/>
              <a:gd name="connsiteX12" fmla="*/ 1364343 w 2529293"/>
              <a:gd name="connsiteY12" fmla="*/ 1452030 h 1454628"/>
              <a:gd name="connsiteX13" fmla="*/ 1364343 w 2529293"/>
              <a:gd name="connsiteY13" fmla="*/ 1454627 h 1454628"/>
              <a:gd name="connsiteX14" fmla="*/ 0 w 2529293"/>
              <a:gd name="connsiteY14" fmla="*/ 1454627 h 145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293" h="1454628">
                <a:moveTo>
                  <a:pt x="0" y="0"/>
                </a:moveTo>
                <a:lnTo>
                  <a:pt x="1364343" y="0"/>
                </a:lnTo>
                <a:lnTo>
                  <a:pt x="1364343" y="2599"/>
                </a:lnTo>
                <a:lnTo>
                  <a:pt x="1380716" y="2"/>
                </a:lnTo>
                <a:lnTo>
                  <a:pt x="2049153" y="2"/>
                </a:lnTo>
                <a:cubicBezTo>
                  <a:pt x="2095705" y="2"/>
                  <a:pt x="2154193" y="33442"/>
                  <a:pt x="2178066" y="74047"/>
                </a:cubicBezTo>
                <a:cubicBezTo>
                  <a:pt x="2512284" y="653270"/>
                  <a:pt x="2512284" y="653270"/>
                  <a:pt x="2512284" y="653270"/>
                </a:cubicBezTo>
                <a:cubicBezTo>
                  <a:pt x="2523623" y="673573"/>
                  <a:pt x="2529293" y="700444"/>
                  <a:pt x="2529293" y="727315"/>
                </a:cubicBezTo>
                <a:cubicBezTo>
                  <a:pt x="2529293" y="754186"/>
                  <a:pt x="2523623" y="781058"/>
                  <a:pt x="2512284" y="801360"/>
                </a:cubicBezTo>
                <a:cubicBezTo>
                  <a:pt x="2178066" y="1380583"/>
                  <a:pt x="2178066" y="1380583"/>
                  <a:pt x="2178066" y="1380583"/>
                </a:cubicBezTo>
                <a:cubicBezTo>
                  <a:pt x="2154193" y="1421189"/>
                  <a:pt x="2095705" y="1454628"/>
                  <a:pt x="2049153" y="1454628"/>
                </a:cubicBezTo>
                <a:cubicBezTo>
                  <a:pt x="1380716" y="1454628"/>
                  <a:pt x="1380716" y="1454628"/>
                  <a:pt x="1380716" y="1454628"/>
                </a:cubicBezTo>
                <a:lnTo>
                  <a:pt x="1364343" y="1452030"/>
                </a:lnTo>
                <a:lnTo>
                  <a:pt x="1364343" y="1454627"/>
                </a:lnTo>
                <a:lnTo>
                  <a:pt x="0" y="145462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3840"/>
          </a:p>
        </p:txBody>
      </p:sp>
      <p:pic>
        <p:nvPicPr>
          <p:cNvPr id="13" name="Picture 6" descr="https://www.yunzhijia.com/docrest/file/downloadfile/5bfe101050f8dd54d4dbf5c1?bi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61355" y="99392"/>
            <a:ext cx="1353592" cy="50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714525" y="1414614"/>
            <a:ext cx="10556449" cy="553085"/>
          </a:xfrm>
          <a:prstGeom prst="rect">
            <a:avLst/>
          </a:prstGeom>
          <a:noFill/>
        </p:spPr>
        <p:txBody>
          <a:bodyPr wrap="square">
            <a:spAutoFit/>
          </a:bodyPr>
          <a:lstStyle/>
          <a:p>
            <a:pPr algn="just">
              <a:lnSpc>
                <a:spcPct val="150000"/>
              </a:lnSpc>
            </a:pPr>
            <a:endParaRPr lang="en-US" altLang="zh-CN" sz="2000" kern="100" dirty="0">
              <a:latin typeface="微软雅黑" panose="020B0503020204020204" charset="-122"/>
              <a:ea typeface="微软雅黑" panose="020B0503020204020204" charset="-122"/>
              <a:cs typeface="Times New Roman" panose="02020603050405020304" pitchFamily="18" charset="0"/>
            </a:endParaRPr>
          </a:p>
        </p:txBody>
      </p:sp>
      <p:sp>
        <p:nvSpPr>
          <p:cNvPr id="20" name="TextBox 1"/>
          <p:cNvSpPr txBox="1"/>
          <p:nvPr/>
        </p:nvSpPr>
        <p:spPr>
          <a:xfrm>
            <a:off x="896806" y="260649"/>
            <a:ext cx="7393517" cy="460375"/>
          </a:xfrm>
          <a:prstGeom prst="rect">
            <a:avLst/>
          </a:prstGeom>
          <a:noFill/>
          <a:ln w="9525">
            <a:noFill/>
          </a:ln>
        </p:spPr>
        <p:txBody>
          <a:bodyPr>
            <a:spAutoFit/>
          </a:bodyPr>
          <a:lstStyle/>
          <a:p>
            <a:pPr marL="0" lvl="1"/>
            <a:r>
              <a:rPr lang="en-US" altLang="zh-CN" sz="2400" dirty="0">
                <a:solidFill>
                  <a:schemeClr val="bg1"/>
                </a:solidFill>
                <a:latin typeface="微软雅黑" panose="020B0503020204020204" charset="-122"/>
                <a:ea typeface="微软雅黑" panose="020B0503020204020204" charset="-122"/>
              </a:rPr>
              <a:t>02 </a:t>
            </a:r>
            <a:r>
              <a:rPr lang="zh-CN" altLang="en-US" sz="2400" dirty="0">
                <a:solidFill>
                  <a:schemeClr val="bg1"/>
                </a:solidFill>
                <a:latin typeface="微软雅黑" panose="020B0503020204020204" charset="-122"/>
                <a:ea typeface="微软雅黑" panose="020B0503020204020204" charset="-122"/>
              </a:rPr>
              <a:t>系统架构</a:t>
            </a:r>
            <a:r>
              <a:rPr lang="en-US" altLang="zh-CN" sz="2400" dirty="0">
                <a:solidFill>
                  <a:schemeClr val="bg1"/>
                </a:solidFill>
                <a:latin typeface="微软雅黑" panose="020B0503020204020204" charset="-122"/>
                <a:ea typeface="微软雅黑" panose="020B0503020204020204" charset="-122"/>
              </a:rPr>
              <a:t>-</a:t>
            </a:r>
            <a:r>
              <a:rPr lang="zh-CN" altLang="en-US" sz="2400" dirty="0">
                <a:solidFill>
                  <a:schemeClr val="bg1"/>
                </a:solidFill>
                <a:latin typeface="微软雅黑" panose="020B0503020204020204" charset="-122"/>
                <a:ea typeface="微软雅黑" panose="020B0503020204020204" charset="-122"/>
              </a:rPr>
              <a:t>功能模块</a:t>
            </a:r>
            <a:r>
              <a:rPr lang="zh-CN" altLang="en-US" sz="2400" dirty="0">
                <a:solidFill>
                  <a:schemeClr val="bg1"/>
                </a:solidFill>
                <a:latin typeface="微软雅黑" panose="020B0503020204020204" charset="-122"/>
                <a:ea typeface="微软雅黑" panose="020B0503020204020204" charset="-122"/>
              </a:rPr>
              <a:t>图</a:t>
            </a:r>
            <a:endParaRPr lang="zh-CN" altLang="en-US" sz="2400" dirty="0">
              <a:solidFill>
                <a:schemeClr val="bg1"/>
              </a:solidFill>
              <a:latin typeface="微软雅黑" panose="020B0503020204020204" charset="-122"/>
              <a:ea typeface="微软雅黑" panose="020B0503020204020204" charset="-122"/>
            </a:endParaRPr>
          </a:p>
        </p:txBody>
      </p:sp>
      <p:graphicFrame>
        <p:nvGraphicFramePr>
          <p:cNvPr id="4" name="对象 3"/>
          <p:cNvGraphicFramePr/>
          <p:nvPr>
            <p:custDataLst>
              <p:tags r:id="rId2"/>
            </p:custDataLst>
          </p:nvPr>
        </p:nvGraphicFramePr>
        <p:xfrm>
          <a:off x="508635" y="1531620"/>
          <a:ext cx="6999605" cy="5013960"/>
        </p:xfrm>
        <a:graphic>
          <a:graphicData uri="http://schemas.openxmlformats.org/presentationml/2006/ole">
            <mc:AlternateContent xmlns:mc="http://schemas.openxmlformats.org/markup-compatibility/2006">
              <mc:Choice xmlns:v="urn:schemas-microsoft-com:vml" Requires="v">
                <p:oleObj spid="_x0000_s5" name="" r:id="rId3" imgW="6031230" imgH="3997960" progId="Visio.Drawing.11">
                  <p:embed/>
                </p:oleObj>
              </mc:Choice>
              <mc:Fallback>
                <p:oleObj name="" r:id="rId3" imgW="6031230" imgH="3997960" progId="Visio.Drawing.11">
                  <p:embed/>
                  <p:pic>
                    <p:nvPicPr>
                      <p:cNvPr id="0" name="图片 4"/>
                      <p:cNvPicPr/>
                      <p:nvPr/>
                    </p:nvPicPr>
                    <p:blipFill>
                      <a:blip r:embed="rId4"/>
                      <a:stretch>
                        <a:fillRect/>
                      </a:stretch>
                    </p:blipFill>
                    <p:spPr>
                      <a:xfrm>
                        <a:off x="508635" y="1531620"/>
                        <a:ext cx="6999605" cy="5013960"/>
                      </a:xfrm>
                      <a:prstGeom prst="rect">
                        <a:avLst/>
                      </a:prstGeom>
                    </p:spPr>
                  </p:pic>
                </p:oleObj>
              </mc:Fallback>
            </mc:AlternateContent>
          </a:graphicData>
        </a:graphic>
      </p:graphicFrame>
      <p:sp>
        <p:nvSpPr>
          <p:cNvPr id="6" name="文本框 5"/>
          <p:cNvSpPr txBox="1"/>
          <p:nvPr>
            <p:custDataLst>
              <p:tags r:id="rId5"/>
            </p:custDataLst>
          </p:nvPr>
        </p:nvSpPr>
        <p:spPr>
          <a:xfrm>
            <a:off x="321310" y="921385"/>
            <a:ext cx="6096000" cy="368300"/>
          </a:xfrm>
          <a:prstGeom prst="rect">
            <a:avLst/>
          </a:prstGeom>
          <a:noFill/>
        </p:spPr>
        <p:txBody>
          <a:bodyPr wrap="square" rtlCol="0" anchor="t">
            <a:spAutoFit/>
          </a:bodyPr>
          <a:p>
            <a:pPr marL="285750" indent="-285750">
              <a:buFont typeface="Wingdings" panose="05000000000000000000" pitchFamily="2" charset="2"/>
              <a:buChar char="u"/>
            </a:pPr>
            <a:r>
              <a:rPr lang="zh-CN" altLang="en-US" dirty="0">
                <a:solidFill>
                  <a:schemeClr val="accent1">
                    <a:lumMod val="75000"/>
                  </a:schemeClr>
                </a:solidFill>
                <a:latin typeface="微软雅黑" panose="020B0503020204020204" charset="-122"/>
                <a:ea typeface="微软雅黑" panose="020B0503020204020204" charset="-122"/>
                <a:sym typeface="+mn-ea"/>
              </a:rPr>
              <a:t>软件功能模块图：</a:t>
            </a:r>
            <a:endParaRPr lang="zh-CN" altLang="en-US" dirty="0">
              <a:solidFill>
                <a:schemeClr val="accent1">
                  <a:lumMod val="75000"/>
                </a:schemeClr>
              </a:solidFill>
              <a:latin typeface="微软雅黑" panose="020B0503020204020204" charset="-122"/>
              <a:ea typeface="微软雅黑" panose="020B0503020204020204" charset="-122"/>
              <a:sym typeface="+mn-ea"/>
            </a:endParaRPr>
          </a:p>
        </p:txBody>
      </p:sp>
      <p:sp>
        <p:nvSpPr>
          <p:cNvPr id="100" name="文本框 99"/>
          <p:cNvSpPr txBox="1"/>
          <p:nvPr/>
        </p:nvSpPr>
        <p:spPr>
          <a:xfrm>
            <a:off x="7813675" y="1121410"/>
            <a:ext cx="4062095" cy="5478780"/>
          </a:xfrm>
          <a:prstGeom prst="rect">
            <a:avLst/>
          </a:prstGeom>
          <a:noFill/>
          <a:ln w="9525">
            <a:noFill/>
          </a:ln>
        </p:spPr>
        <p:txBody>
          <a:bodyPr wrap="square">
            <a:noAutofit/>
          </a:bodyPr>
          <a:p>
            <a:pPr indent="266700">
              <a:lnSpc>
                <a:spcPct val="150000"/>
              </a:lnSpc>
            </a:pPr>
            <a:r>
              <a:rPr lang="zh-CN" b="1">
                <a:ea typeface="宋体" panose="02010600030101010101" pitchFamily="2" charset="-122"/>
              </a:rPr>
              <a:t>用户管理：</a:t>
            </a:r>
            <a:r>
              <a:rPr lang="zh-CN" b="0">
                <a:ea typeface="宋体" panose="02010600030101010101" pitchFamily="2" charset="-122"/>
              </a:rPr>
              <a:t>针对不同的用户权限，本设备控制电。</a:t>
            </a:r>
            <a:endParaRPr lang="zh-CN" b="0">
              <a:ea typeface="宋体" panose="02010600030101010101" pitchFamily="2" charset="-122"/>
            </a:endParaRPr>
          </a:p>
          <a:p>
            <a:pPr indent="266700">
              <a:lnSpc>
                <a:spcPct val="150000"/>
              </a:lnSpc>
            </a:pPr>
            <a:r>
              <a:rPr lang="zh-CN" altLang="en-US" b="1">
                <a:ea typeface="宋体" panose="02010600030101010101" pitchFamily="2" charset="-122"/>
              </a:rPr>
              <a:t>设备状态管理：</a:t>
            </a:r>
            <a:r>
              <a:rPr lang="zh-CN" altLang="en-US" b="0">
                <a:ea typeface="宋体" panose="02010600030101010101" pitchFamily="2" charset="-122"/>
              </a:rPr>
              <a:t>包括设备实时运行状态监测、每台设备的利用率分析，设备停机率分析，设备故障信息提报和记录。</a:t>
            </a:r>
            <a:endParaRPr lang="zh-CN" altLang="en-US" b="0">
              <a:ea typeface="宋体" panose="02010600030101010101" pitchFamily="2" charset="-122"/>
            </a:endParaRPr>
          </a:p>
          <a:p>
            <a:pPr indent="266700">
              <a:lnSpc>
                <a:spcPct val="150000"/>
              </a:lnSpc>
            </a:pPr>
            <a:r>
              <a:rPr lang="zh-CN" altLang="en-US" b="1">
                <a:ea typeface="宋体" panose="02010600030101010101" pitchFamily="2" charset="-122"/>
              </a:rPr>
              <a:t>试验文件管理：</a:t>
            </a:r>
            <a:r>
              <a:rPr lang="zh-CN" altLang="en-US" b="0">
                <a:ea typeface="宋体" panose="02010600030101010101" pitchFamily="2" charset="-122"/>
              </a:rPr>
              <a:t>对不同文件</a:t>
            </a:r>
            <a:r>
              <a:rPr lang="zh-CN" altLang="en-US">
                <a:ea typeface="宋体" panose="02010600030101010101" pitchFamily="2" charset="-122"/>
                <a:sym typeface="+mn-ea"/>
              </a:rPr>
              <a:t>类型</a:t>
            </a:r>
            <a:r>
              <a:rPr lang="zh-CN" altLang="en-US" b="0">
                <a:ea typeface="宋体" panose="02010600030101010101" pitchFamily="2" charset="-122"/>
              </a:rPr>
              <a:t>、不同试验类型、不同设备类型等同步到服务器，在</a:t>
            </a:r>
            <a:r>
              <a:rPr lang="zh-CN" altLang="en-US">
                <a:ea typeface="宋体" panose="02010600030101010101" pitchFamily="2" charset="-122"/>
                <a:sym typeface="+mn-ea"/>
              </a:rPr>
              <a:t>终端可进行</a:t>
            </a:r>
            <a:r>
              <a:rPr lang="zh-CN" altLang="en-US" b="0">
                <a:ea typeface="宋体" panose="02010600030101010101" pitchFamily="2" charset="-122"/>
              </a:rPr>
              <a:t>分类查询和下载。</a:t>
            </a:r>
            <a:endParaRPr lang="zh-CN" altLang="en-US" b="0">
              <a:ea typeface="宋体" panose="02010600030101010101" pitchFamily="2" charset="-122"/>
            </a:endParaRPr>
          </a:p>
          <a:p>
            <a:pPr indent="266700">
              <a:lnSpc>
                <a:spcPct val="150000"/>
              </a:lnSpc>
            </a:pPr>
            <a:r>
              <a:rPr lang="zh-CN" altLang="en-US" b="1">
                <a:ea typeface="宋体" panose="02010600030101010101" pitchFamily="2" charset="-122"/>
              </a:rPr>
              <a:t>系统管理：</a:t>
            </a:r>
            <a:r>
              <a:rPr lang="zh-CN" altLang="en-US">
                <a:ea typeface="宋体" panose="02010600030101010101" pitchFamily="2" charset="-122"/>
              </a:rPr>
              <a:t>系统日志记录，软件自动备份等功能。</a:t>
            </a:r>
            <a:endParaRPr lang="zh-CN" altLang="en-US" b="1">
              <a:ea typeface="宋体" panose="02010600030101010101" pitchFamily="2" charset="-122"/>
            </a:endParaRPr>
          </a:p>
          <a:p>
            <a:pPr indent="266700">
              <a:lnSpc>
                <a:spcPct val="150000"/>
              </a:lnSpc>
            </a:pPr>
            <a:endParaRPr lang="zh-CN" altLang="en-US" b="0">
              <a:ea typeface="宋体" panose="02010600030101010101" pitchFamily="2" charset="-122"/>
            </a:endParaRPr>
          </a:p>
          <a:p>
            <a:pPr indent="266700">
              <a:lnSpc>
                <a:spcPct val="150000"/>
              </a:lnSpc>
            </a:pPr>
            <a:endParaRPr lang="zh-CN" altLang="en-US" b="0">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spect="1" noChangeArrowheads="1"/>
          </p:cNvSpPr>
          <p:nvPr>
            <p:custDataLst>
              <p:tags r:id="rId1"/>
            </p:custDataLst>
          </p:nvPr>
        </p:nvSpPr>
        <p:spPr bwMode="auto">
          <a:xfrm>
            <a:off x="59267" y="1816104"/>
            <a:ext cx="4800000" cy="360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numCol="1">
            <a:prstTxWarp prst="textPlain">
              <a:avLst/>
            </a:prstTxWarp>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defTabSz="1219200">
              <a:defRPr/>
            </a:pPr>
            <a:r>
              <a:rPr lang="en-US" altLang="zh-CN" sz="26535" b="1" dirty="0">
                <a:solidFill>
                  <a:srgbClr val="0070C0"/>
                </a:solidFill>
                <a:latin typeface="Arial Black" panose="020B0A04020102020204" pitchFamily="34" charset="0"/>
                <a:ea typeface="微软雅黑" panose="020B0503020204020204" charset="-122"/>
                <a:cs typeface="Times New Roman" panose="02020603050405020304" pitchFamily="18" charset="0"/>
              </a:rPr>
              <a:t>03</a:t>
            </a:r>
            <a:endParaRPr lang="zh-CN" altLang="en-US" sz="26535" b="1" dirty="0">
              <a:solidFill>
                <a:srgbClr val="0070C0"/>
              </a:solidFill>
              <a:latin typeface="Arial Black" panose="020B0A04020102020204" pitchFamily="34" charset="0"/>
              <a:ea typeface="微软雅黑" panose="020B0503020204020204" charset="-122"/>
              <a:cs typeface="Times New Roman" panose="02020603050405020304" pitchFamily="18" charset="0"/>
            </a:endParaRPr>
          </a:p>
        </p:txBody>
      </p:sp>
      <p:cxnSp>
        <p:nvCxnSpPr>
          <p:cNvPr id="4" name="直接连接符 3"/>
          <p:cNvCxnSpPr/>
          <p:nvPr>
            <p:custDataLst>
              <p:tags r:id="rId2"/>
            </p:custDataLst>
          </p:nvPr>
        </p:nvCxnSpPr>
        <p:spPr>
          <a:xfrm>
            <a:off x="5293785" y="3393017"/>
            <a:ext cx="6144684"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 name="文本框 11"/>
          <p:cNvSpPr txBox="1">
            <a:spLocks noChangeArrowheads="1"/>
          </p:cNvSpPr>
          <p:nvPr>
            <p:custDataLst>
              <p:tags r:id="rId3"/>
            </p:custDataLst>
          </p:nvPr>
        </p:nvSpPr>
        <p:spPr bwMode="auto">
          <a:xfrm>
            <a:off x="0" y="3071284"/>
            <a:ext cx="5183717" cy="829945"/>
          </a:xfrm>
          <a:prstGeom prst="rect">
            <a:avLst/>
          </a:prstGeom>
          <a:solidFill>
            <a:schemeClr val="bg1">
              <a:lumMod val="95000"/>
            </a:schemeClr>
          </a:solidFill>
          <a:ln>
            <a:noFill/>
          </a:ln>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defTabSz="1219200">
              <a:defRPr/>
            </a:pPr>
            <a:r>
              <a:rPr lang="en-US" altLang="zh-CN" sz="4800" b="1" dirty="0">
                <a:solidFill>
                  <a:srgbClr val="0070C0"/>
                </a:solidFill>
                <a:latin typeface="Times New Roman" panose="02020603050405020304" pitchFamily="18" charset="0"/>
                <a:cs typeface="Times New Roman" panose="02020603050405020304" pitchFamily="18" charset="0"/>
              </a:rPr>
              <a:t>      PART THREE</a:t>
            </a:r>
            <a:endParaRPr lang="zh-CN" altLang="en-US" sz="4800" b="1" dirty="0">
              <a:solidFill>
                <a:srgbClr val="0070C0"/>
              </a:solidFill>
              <a:latin typeface="Times New Roman" panose="02020603050405020304" pitchFamily="18" charset="0"/>
              <a:cs typeface="Times New Roman" panose="02020603050405020304" pitchFamily="18" charset="0"/>
            </a:endParaRPr>
          </a:p>
        </p:txBody>
      </p:sp>
      <p:sp>
        <p:nvSpPr>
          <p:cNvPr id="6" name="文本框 8"/>
          <p:cNvSpPr txBox="1">
            <a:spLocks noChangeArrowheads="1"/>
          </p:cNvSpPr>
          <p:nvPr>
            <p:custDataLst>
              <p:tags r:id="rId4"/>
            </p:custDataLst>
          </p:nvPr>
        </p:nvSpPr>
        <p:spPr bwMode="auto">
          <a:xfrm>
            <a:off x="5221817" y="2673773"/>
            <a:ext cx="6216651" cy="71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fontScale="775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defTabSz="1219200">
              <a:defRPr/>
            </a:pPr>
            <a:r>
              <a:rPr lang="zh-CN" altLang="en-US" sz="4800" b="1" spc="800" dirty="0">
                <a:solidFill>
                  <a:srgbClr val="0070C0"/>
                </a:solidFill>
                <a:latin typeface="微软雅黑" panose="020B0503020204020204" charset="-122"/>
                <a:ea typeface="微软雅黑" panose="020B0503020204020204" charset="-122"/>
              </a:rPr>
              <a:t>功能方案</a:t>
            </a:r>
            <a:endParaRPr lang="zh-CN" altLang="en-US" sz="4800" b="1" spc="800" dirty="0">
              <a:solidFill>
                <a:srgbClr val="0070C0"/>
              </a:solidFill>
              <a:latin typeface="微软雅黑" panose="020B0503020204020204" charset="-122"/>
              <a:ea typeface="微软雅黑" panose="020B0503020204020204" charset="-122"/>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COMMONDATA" val="eyJoZGlkIjoiM2I5YmE1YWJiZTc2ZTMwODZjNjgyZWZlMmFkOWJjOTQifQ=="/>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MH" val="20160220202554"/>
  <p:tag name="MH_LIBRARY" val="GRAPHIC"/>
  <p:tag name="MH_ORDER" val="文本框 2"/>
</p:tagLst>
</file>

<file path=ppt/tags/tag64.xml><?xml version="1.0" encoding="utf-8"?>
<p:tagLst xmlns:p="http://schemas.openxmlformats.org/presentationml/2006/main">
  <p:tag name="MH" val="20160220202554"/>
  <p:tag name="MH_LIBRARY" val="GRAPHIC"/>
  <p:tag name="MH_ORDER" val="Straight Connector 6"/>
</p:tagLst>
</file>

<file path=ppt/tags/tag65.xml><?xml version="1.0" encoding="utf-8"?>
<p:tagLst xmlns:p="http://schemas.openxmlformats.org/presentationml/2006/main">
  <p:tag name="MH" val="20160220202554"/>
  <p:tag name="MH_LIBRARY" val="GRAPHIC"/>
  <p:tag name="MH_ORDER" val="文本框 11"/>
</p:tagLst>
</file>

<file path=ppt/tags/tag66.xml><?xml version="1.0" encoding="utf-8"?>
<p:tagLst xmlns:p="http://schemas.openxmlformats.org/presentationml/2006/main">
  <p:tag name="MH" val="20160220202554"/>
  <p:tag name="MH_LIBRARY" val="GRAPHIC"/>
  <p:tag name="MH_ORDER" val="文本框 8"/>
</p:tagLst>
</file>

<file path=ppt/tags/tag67.xml><?xml version="1.0" encoding="utf-8"?>
<p:tagLst xmlns:p="http://schemas.openxmlformats.org/presentationml/2006/main">
  <p:tag name="KSO_WM_UNIT_TABLE_BEAUTIFY" val="smartTable{489b010e-9b9a-4b12-b437-e8c33190fdb5}"/>
  <p:tag name="TABLE_ENDDRAG_ORIGIN_RECT" val="406*347"/>
  <p:tag name="TABLE_ENDDRAG_RECT" val="48*132*406*347"/>
</p:tagLst>
</file>

<file path=ppt/tags/tag68.xml><?xml version="1.0" encoding="utf-8"?>
<p:tagLst xmlns:p="http://schemas.openxmlformats.org/presentationml/2006/main">
  <p:tag name="KSO_WM_UNIT_TABLE_BEAUTIFY" val="smartTable{ff53d31d-f229-47c4-b94a-13d1b486755b}"/>
</p:tagLst>
</file>

<file path=ppt/tags/tag69.xml><?xml version="1.0" encoding="utf-8"?>
<p:tagLst xmlns:p="http://schemas.openxmlformats.org/presentationml/2006/main">
  <p:tag name="MH" val="20160220202554"/>
  <p:tag name="MH_LIBRARY" val="GRAPHIC"/>
  <p:tag name="MH_ORDER" val="文本框 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MH" val="20160220202554"/>
  <p:tag name="MH_LIBRARY" val="GRAPHIC"/>
  <p:tag name="MH_ORDER" val="Straight Connector 6"/>
</p:tagLst>
</file>

<file path=ppt/tags/tag71.xml><?xml version="1.0" encoding="utf-8"?>
<p:tagLst xmlns:p="http://schemas.openxmlformats.org/presentationml/2006/main">
  <p:tag name="MH" val="20160220202554"/>
  <p:tag name="MH_LIBRARY" val="GRAPHIC"/>
  <p:tag name="MH_ORDER" val="文本框 11"/>
</p:tagLst>
</file>

<file path=ppt/tags/tag72.xml><?xml version="1.0" encoding="utf-8"?>
<p:tagLst xmlns:p="http://schemas.openxmlformats.org/presentationml/2006/main">
  <p:tag name="MH" val="20160220202554"/>
  <p:tag name="MH_LIBRARY" val="GRAPHIC"/>
  <p:tag name="MH_ORDER" val="文本框 8"/>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MH" val="20160220202554"/>
  <p:tag name="MH_LIBRARY" val="GRAPHIC"/>
  <p:tag name="MH_ORDER" val="文本框 2"/>
</p:tagLst>
</file>

<file path=ppt/tags/tag77.xml><?xml version="1.0" encoding="utf-8"?>
<p:tagLst xmlns:p="http://schemas.openxmlformats.org/presentationml/2006/main">
  <p:tag name="MH" val="20160220202554"/>
  <p:tag name="MH_LIBRARY" val="GRAPHIC"/>
  <p:tag name="MH_ORDER" val="Straight Connector 6"/>
</p:tagLst>
</file>

<file path=ppt/tags/tag78.xml><?xml version="1.0" encoding="utf-8"?>
<p:tagLst xmlns:p="http://schemas.openxmlformats.org/presentationml/2006/main">
  <p:tag name="MH" val="20160220202554"/>
  <p:tag name="MH_LIBRARY" val="GRAPHIC"/>
  <p:tag name="MH_ORDER" val="文本框 11"/>
</p:tagLst>
</file>

<file path=ppt/tags/tag79.xml><?xml version="1.0" encoding="utf-8"?>
<p:tagLst xmlns:p="http://schemas.openxmlformats.org/presentationml/2006/main">
  <p:tag name="MH" val="20160220202554"/>
  <p:tag name="MH_LIBRARY" val="GRAPHIC"/>
  <p:tag name="MH_ORDER" val="文本框 8"/>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UNIT_TABLE_BEAUTIFY" val="smartTable{046fc7b8-39c2-4419-8467-812665d056dc}"/>
  <p:tag name="TABLE_ENDDRAG_ORIGIN_RECT" val="845*314"/>
  <p:tag name="TABLE_ENDDRAG_RECT" val="56*104*845*31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2772</Words>
  <Application>WPS 演示</Application>
  <PresentationFormat>宽屏</PresentationFormat>
  <Paragraphs>476</Paragraphs>
  <Slides>20</Slides>
  <Notes>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20</vt:i4>
      </vt:variant>
    </vt:vector>
  </HeadingPairs>
  <TitlesOfParts>
    <vt:vector size="34" baseType="lpstr">
      <vt:lpstr>Arial</vt:lpstr>
      <vt:lpstr>宋体</vt:lpstr>
      <vt:lpstr>Wingdings</vt:lpstr>
      <vt:lpstr>Wingdings</vt:lpstr>
      <vt:lpstr>微软雅黑</vt:lpstr>
      <vt:lpstr>Calibri</vt:lpstr>
      <vt:lpstr>Arial Unicode MS</vt:lpstr>
      <vt:lpstr>Arial Black</vt:lpstr>
      <vt:lpstr>Times New Roman</vt:lpstr>
      <vt:lpstr>黑体</vt:lpstr>
      <vt:lpstr>Office 主题​​</vt:lpstr>
      <vt:lpstr>Visio.Drawing.11</vt:lpstr>
      <vt:lpstr>Visio.Drawing.11</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周威豪</cp:lastModifiedBy>
  <cp:revision>216</cp:revision>
  <dcterms:created xsi:type="dcterms:W3CDTF">2019-06-19T02:08:00Z</dcterms:created>
  <dcterms:modified xsi:type="dcterms:W3CDTF">2023-03-06T09:14:44Z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BB54CB423F944513B2BBD352BCB67E09</vt:lpwstr>
  </property>
</Properties>
</file>